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E7F3812-B187-4514-B931-9BE5D3CE841D}">
  <a:tblStyle styleId="{0E7F3812-B187-4514-B931-9BE5D3CE841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438" y="5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4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0fa2cbcd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0fa2cbcd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ac4f9861f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ac4f9861ff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ac4f9861ff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ac4f9861ff_0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ac4f9861ff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ac4f9861ff_0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9936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a0fa2cbcde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a0fa2cbcde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a0fa2cbcde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a0fa2cbcde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a0fa2cbcde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a0fa2cbcde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a0fa2cbcde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a0fa2cbcde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ac4f9861ff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ac4f9861ff_0_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a0fa2cbcde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a0fa2cbcde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ac4f9861ff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ac4f9861ff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gendaweb.org/verbs/present_simple-exercise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gendaweb.org/verbs/present-simple-negative.html" TargetMode="External"/><Relationship Id="rId4" Type="http://schemas.openxmlformats.org/officeDocument/2006/relationships/hyperlink" Target="https://agendaweb.org/verbs/present-simple-interrogative-exercises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9584" y="88244"/>
            <a:ext cx="7772400" cy="1367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Present simple </a:t>
            </a:r>
            <a:endParaRPr sz="37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136628" y="1696273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IN THE AFTERNOON - odpoledne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264475" y="8591391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NEVER - nikdy 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818756" y="2951691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OFTEN - často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404696" y="4126956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SOMETIMES - někdy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363666" y="5360691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IN THE EVENING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193960" y="6878764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IN WINTER - v zimě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556481" y="8804522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IN SUMMER - v létě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72050" y="7576433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IN THE MORNING - ráno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72050" y="4521733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USUALLY - obvykle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644088" y="2333320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ALWAYS - vždy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41613" y="6127733"/>
            <a:ext cx="2387400" cy="10149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EVERYDAY - každý den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3"/>
          <p:cNvSpPr txBox="1"/>
          <p:nvPr/>
        </p:nvSpPr>
        <p:spPr>
          <a:xfrm>
            <a:off x="549902" y="981925"/>
            <a:ext cx="1126500" cy="3033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We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They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parents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1" name="Google Shape;221;p23"/>
          <p:cNvSpPr txBox="1"/>
          <p:nvPr/>
        </p:nvSpPr>
        <p:spPr>
          <a:xfrm>
            <a:off x="668550" y="4381500"/>
            <a:ext cx="1008000" cy="49329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He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She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(it)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rabbit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mum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dad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friend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cousin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2" name="Google Shape;222;p23"/>
          <p:cNvSpPr txBox="1"/>
          <p:nvPr/>
        </p:nvSpPr>
        <p:spPr>
          <a:xfrm>
            <a:off x="1885950" y="2869500"/>
            <a:ext cx="1524000" cy="104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omic Sans MS"/>
                <a:ea typeface="Comic Sans MS"/>
                <a:cs typeface="Comic Sans MS"/>
                <a:sym typeface="Comic Sans MS"/>
              </a:rPr>
              <a:t>Don’t </a:t>
            </a:r>
            <a:endParaRPr sz="22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omic Sans MS"/>
                <a:ea typeface="Comic Sans MS"/>
                <a:cs typeface="Comic Sans MS"/>
                <a:sym typeface="Comic Sans MS"/>
              </a:rPr>
              <a:t>(do not)</a:t>
            </a:r>
            <a:endParaRPr sz="2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3" name="Google Shape;223;p23"/>
          <p:cNvSpPr txBox="1"/>
          <p:nvPr/>
        </p:nvSpPr>
        <p:spPr>
          <a:xfrm>
            <a:off x="1885950" y="4381500"/>
            <a:ext cx="1524000" cy="10479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omic Sans MS"/>
                <a:ea typeface="Comic Sans MS"/>
                <a:cs typeface="Comic Sans MS"/>
                <a:sym typeface="Comic Sans MS"/>
              </a:rPr>
              <a:t>Doesn’t </a:t>
            </a:r>
            <a:endParaRPr sz="22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omic Sans MS"/>
                <a:ea typeface="Comic Sans MS"/>
                <a:cs typeface="Comic Sans MS"/>
                <a:sym typeface="Comic Sans MS"/>
              </a:rPr>
              <a:t>(does not)</a:t>
            </a:r>
            <a:endParaRPr sz="2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4" name="Google Shape;224;p23"/>
          <p:cNvSpPr txBox="1"/>
          <p:nvPr/>
        </p:nvSpPr>
        <p:spPr>
          <a:xfrm>
            <a:off x="3625834" y="196301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HAVE LUNCH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5" name="Google Shape;225;p23"/>
          <p:cNvSpPr txBox="1"/>
          <p:nvPr/>
        </p:nvSpPr>
        <p:spPr>
          <a:xfrm>
            <a:off x="3619501" y="618794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BRUSH MY TEETH</a:t>
            </a:r>
            <a:endParaRPr sz="1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6" name="Google Shape;226;p23"/>
          <p:cNvSpPr txBox="1"/>
          <p:nvPr/>
        </p:nvSpPr>
        <p:spPr>
          <a:xfrm>
            <a:off x="4952121" y="4495092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mic Sans MS"/>
                <a:ea typeface="Comic Sans MS"/>
                <a:cs typeface="Comic Sans MS"/>
                <a:sym typeface="Comic Sans MS"/>
              </a:rPr>
              <a:t>WATCH MOVIES</a:t>
            </a:r>
            <a:endParaRPr sz="1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7" name="Google Shape;227;p23"/>
          <p:cNvSpPr txBox="1"/>
          <p:nvPr/>
        </p:nvSpPr>
        <p:spPr>
          <a:xfrm>
            <a:off x="3625834" y="3660632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OUT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8" name="Google Shape;228;p23"/>
          <p:cNvSpPr txBox="1"/>
          <p:nvPr/>
        </p:nvSpPr>
        <p:spPr>
          <a:xfrm>
            <a:off x="4952131" y="706195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TO BED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9" name="Google Shape;229;p23"/>
          <p:cNvSpPr txBox="1"/>
          <p:nvPr/>
        </p:nvSpPr>
        <p:spPr>
          <a:xfrm>
            <a:off x="4952131" y="196301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HIKING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0" name="Google Shape;230;p23"/>
          <p:cNvSpPr txBox="1"/>
          <p:nvPr/>
        </p:nvSpPr>
        <p:spPr>
          <a:xfrm>
            <a:off x="3625834" y="4490325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DO SPORTS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1" name="Google Shape;231;p23"/>
          <p:cNvSpPr txBox="1"/>
          <p:nvPr/>
        </p:nvSpPr>
        <p:spPr>
          <a:xfrm>
            <a:off x="3625834" y="281182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WATCH FILMS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2" name="Google Shape;232;p23"/>
          <p:cNvSpPr txBox="1"/>
          <p:nvPr/>
        </p:nvSpPr>
        <p:spPr>
          <a:xfrm>
            <a:off x="4952131" y="365107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PLAY GAMES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3" name="Google Shape;233;p23"/>
          <p:cNvSpPr txBox="1"/>
          <p:nvPr/>
        </p:nvSpPr>
        <p:spPr>
          <a:xfrm>
            <a:off x="3625834" y="533913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mic Sans MS"/>
                <a:ea typeface="Comic Sans MS"/>
                <a:cs typeface="Comic Sans MS"/>
                <a:sym typeface="Comic Sans MS"/>
              </a:rPr>
              <a:t>DO HOMEWORK</a:t>
            </a:r>
            <a:endParaRPr sz="1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4" name="Google Shape;234;p23"/>
          <p:cNvSpPr txBox="1"/>
          <p:nvPr/>
        </p:nvSpPr>
        <p:spPr>
          <a:xfrm>
            <a:off x="4952131" y="535653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HAVE SNACK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5" name="Google Shape;235;p23"/>
          <p:cNvSpPr txBox="1"/>
          <p:nvPr/>
        </p:nvSpPr>
        <p:spPr>
          <a:xfrm>
            <a:off x="3625823" y="7036752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READ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6" name="Google Shape;236;p23"/>
          <p:cNvSpPr txBox="1"/>
          <p:nvPr/>
        </p:nvSpPr>
        <p:spPr>
          <a:xfrm>
            <a:off x="4952121" y="280224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 DRESSED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7" name="Google Shape;237;p23"/>
          <p:cNvSpPr txBox="1"/>
          <p:nvPr/>
        </p:nvSpPr>
        <p:spPr>
          <a:xfrm>
            <a:off x="3619501" y="788556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HAVE BREAKFAST</a:t>
            </a:r>
            <a:endParaRPr sz="1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8" name="Google Shape;238;p23"/>
          <p:cNvSpPr txBox="1"/>
          <p:nvPr/>
        </p:nvSpPr>
        <p:spPr>
          <a:xfrm>
            <a:off x="6284761" y="196301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9" name="Google Shape;239;p23"/>
          <p:cNvSpPr txBox="1"/>
          <p:nvPr/>
        </p:nvSpPr>
        <p:spPr>
          <a:xfrm>
            <a:off x="6284761" y="112379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WAKE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0" name="Google Shape;240;p23"/>
          <p:cNvSpPr txBox="1"/>
          <p:nvPr/>
        </p:nvSpPr>
        <p:spPr>
          <a:xfrm>
            <a:off x="4952131" y="784251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MAKE PRESENTS</a:t>
            </a:r>
            <a:endParaRPr sz="1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1" name="Google Shape;241;p23"/>
          <p:cNvSpPr txBox="1"/>
          <p:nvPr/>
        </p:nvSpPr>
        <p:spPr>
          <a:xfrm>
            <a:off x="6284761" y="281666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BAKE CAKE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2" name="Google Shape;242;p23"/>
          <p:cNvSpPr txBox="1"/>
          <p:nvPr/>
        </p:nvSpPr>
        <p:spPr>
          <a:xfrm>
            <a:off x="4952121" y="113329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TO SCHOOL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3" name="Google Shape;243;p23"/>
          <p:cNvSpPr txBox="1"/>
          <p:nvPr/>
        </p:nvSpPr>
        <p:spPr>
          <a:xfrm>
            <a:off x="4952121" y="616882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DRINK COKE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4" name="Google Shape;244;p23"/>
          <p:cNvSpPr txBox="1"/>
          <p:nvPr/>
        </p:nvSpPr>
        <p:spPr>
          <a:xfrm>
            <a:off x="3619498" y="1133330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EAT PIZZA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5" name="Google Shape;245;p23"/>
          <p:cNvSpPr txBox="1"/>
          <p:nvPr/>
        </p:nvSpPr>
        <p:spPr>
          <a:xfrm>
            <a:off x="6284761" y="365977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mic Sans MS"/>
                <a:ea typeface="Comic Sans MS"/>
                <a:cs typeface="Comic Sans MS"/>
                <a:sym typeface="Comic Sans MS"/>
              </a:rPr>
              <a:t>LISTEN TO MUSIC</a:t>
            </a:r>
            <a:endParaRPr sz="1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6" name="Google Shape;246;p23"/>
          <p:cNvSpPr txBox="1"/>
          <p:nvPr/>
        </p:nvSpPr>
        <p:spPr>
          <a:xfrm>
            <a:off x="6284761" y="4492770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DRAW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7" name="Google Shape;247;p23"/>
          <p:cNvSpPr txBox="1"/>
          <p:nvPr/>
        </p:nvSpPr>
        <p:spPr>
          <a:xfrm>
            <a:off x="6284761" y="535653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TAKE PHOTOS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8" name="Google Shape;248;p23"/>
          <p:cNvSpPr txBox="1"/>
          <p:nvPr/>
        </p:nvSpPr>
        <p:spPr>
          <a:xfrm>
            <a:off x="6284761" y="616887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mic Sans MS"/>
                <a:ea typeface="Comic Sans MS"/>
                <a:cs typeface="Comic Sans MS"/>
                <a:sym typeface="Comic Sans MS"/>
              </a:rPr>
              <a:t>FINISH SCHOOL</a:t>
            </a:r>
            <a:endParaRPr sz="1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9" name="Google Shape;249;p23"/>
          <p:cNvSpPr txBox="1"/>
          <p:nvPr/>
        </p:nvSpPr>
        <p:spPr>
          <a:xfrm>
            <a:off x="6284761" y="702719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CHAT ONLINE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0" name="Google Shape;250;p23"/>
          <p:cNvSpPr txBox="1"/>
          <p:nvPr/>
        </p:nvSpPr>
        <p:spPr>
          <a:xfrm>
            <a:off x="6284761" y="788556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mic Sans MS"/>
                <a:ea typeface="Comic Sans MS"/>
                <a:cs typeface="Comic Sans MS"/>
                <a:sym typeface="Comic Sans MS"/>
              </a:rPr>
              <a:t>HAVE AN ART LESSON</a:t>
            </a:r>
            <a:endParaRPr sz="1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1" name="Google Shape;251;p23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NEGATIVE SENTENCE </a:t>
            </a:r>
            <a:endParaRPr sz="30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4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NEGATIVE SENTENCE </a:t>
            </a:r>
            <a:endParaRPr sz="30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7" name="Google Shape;257;p24"/>
          <p:cNvSpPr txBox="1"/>
          <p:nvPr/>
        </p:nvSpPr>
        <p:spPr>
          <a:xfrm>
            <a:off x="209550" y="1181100"/>
            <a:ext cx="7334100" cy="8724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4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000" b="1" dirty="0" smtClean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PRACTISE HERE </a:t>
            </a:r>
            <a:endParaRPr sz="3000" b="1" dirty="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7" name="Google Shape;257;p24"/>
          <p:cNvSpPr txBox="1"/>
          <p:nvPr/>
        </p:nvSpPr>
        <p:spPr>
          <a:xfrm>
            <a:off x="209550" y="1234888"/>
            <a:ext cx="7334100" cy="8724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cs-CZ" dirty="0"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https://</a:t>
            </a:r>
            <a:r>
              <a:rPr lang="cs-CZ" dirty="0" smtClean="0"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agendaweb.org/verbs/present_simple-exercises.html</a:t>
            </a:r>
            <a:endParaRPr lang="cs-CZ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/>
            <a:endParaRPr lang="cs-CZ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/>
            <a:r>
              <a:rPr lang="cs-CZ" dirty="0"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https://</a:t>
            </a:r>
            <a:r>
              <a:rPr lang="cs-CZ" dirty="0" smtClean="0"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agendaweb.org/verbs/present-simple-interrogative-exercises.html</a:t>
            </a:r>
            <a:endParaRPr lang="cs-CZ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/>
            <a:endParaRPr lang="cs-CZ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/>
            <a:r>
              <a:rPr lang="cs-CZ">
                <a:latin typeface="Comic Sans MS"/>
                <a:ea typeface="Comic Sans MS"/>
                <a:cs typeface="Comic Sans MS"/>
                <a:sym typeface="Comic Sans MS"/>
                <a:hlinkClick r:id="rId5"/>
              </a:rPr>
              <a:t>https</a:t>
            </a:r>
            <a:r>
              <a:rPr lang="cs-CZ">
                <a:latin typeface="Comic Sans MS"/>
                <a:ea typeface="Comic Sans MS"/>
                <a:cs typeface="Comic Sans MS"/>
                <a:sym typeface="Comic Sans MS"/>
                <a:hlinkClick r:id="rId5"/>
              </a:rPr>
              <a:t>://</a:t>
            </a:r>
            <a:r>
              <a:rPr lang="cs-CZ" smtClean="0">
                <a:latin typeface="Comic Sans MS"/>
                <a:ea typeface="Comic Sans MS"/>
                <a:cs typeface="Comic Sans MS"/>
                <a:sym typeface="Comic Sans MS"/>
                <a:hlinkClick r:id="rId5"/>
              </a:rPr>
              <a:t>agendaweb.org/verbs/present-simple-negative.html</a:t>
            </a:r>
            <a:endParaRPr lang="cs-CZ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/>
            <a:endParaRPr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7760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4"/>
          <p:cNvPicPr preferRelativeResize="0"/>
          <p:nvPr/>
        </p:nvPicPr>
        <p:blipFill rotWithShape="1">
          <a:blip r:embed="rId3">
            <a:alphaModFix/>
          </a:blip>
          <a:srcRect l="-2320" t="2330" r="2320" b="-2329"/>
          <a:stretch/>
        </p:blipFill>
        <p:spPr>
          <a:xfrm>
            <a:off x="255471" y="1951379"/>
            <a:ext cx="7261475" cy="72341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0" y="0"/>
            <a:ext cx="7772400" cy="872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Positive sentence </a:t>
            </a:r>
            <a:endParaRPr sz="36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85" y="1974423"/>
            <a:ext cx="7642850" cy="841122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0" y="0"/>
            <a:ext cx="7772400" cy="872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Negative sentence </a:t>
            </a:r>
            <a:endParaRPr sz="36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984" y="2279224"/>
            <a:ext cx="7490450" cy="76379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0" y="0"/>
            <a:ext cx="7772400" cy="872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 </a:t>
            </a:r>
            <a:endParaRPr sz="36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0" y="-181475"/>
            <a:ext cx="7772400" cy="986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Positive sentence</a:t>
            </a:r>
            <a:r>
              <a:rPr lang="en" sz="59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59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39124" y="222927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HAVE LUNCH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132791" y="724953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BRUSH MY TEETH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1679501" y="477459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WATCH MOVIES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139099" y="411759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GO OUT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2338216" y="909254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GO TO BED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1599211" y="230989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GO HIKING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139099" y="5157090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DO SPORTS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139124" y="3173425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WATCH FILMS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7" name="Google Shape;97;p17"/>
          <p:cNvSpPr txBox="1"/>
          <p:nvPr/>
        </p:nvSpPr>
        <p:spPr>
          <a:xfrm>
            <a:off x="1599199" y="357974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PLAY GAMES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8" name="Google Shape;98;p17"/>
          <p:cNvSpPr txBox="1"/>
          <p:nvPr/>
        </p:nvSpPr>
        <p:spPr>
          <a:xfrm>
            <a:off x="139125" y="6141973"/>
            <a:ext cx="1541700" cy="9867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Comic Sans MS"/>
                <a:ea typeface="Comic Sans MS"/>
                <a:cs typeface="Comic Sans MS"/>
                <a:sym typeface="Comic Sans MS"/>
              </a:rPr>
              <a:t>DO HOMEWORK</a:t>
            </a:r>
            <a:endParaRPr sz="1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2046791" y="723930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HAVE SNACK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418538" y="818636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READ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3219901" y="555645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GET DRESSED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2" name="Google Shape;102;p17"/>
          <p:cNvSpPr txBox="1"/>
          <p:nvPr/>
        </p:nvSpPr>
        <p:spPr>
          <a:xfrm>
            <a:off x="418551" y="9123225"/>
            <a:ext cx="14409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HAVE BREAKFAST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3" name="Google Shape;103;p17"/>
          <p:cNvSpPr txBox="1"/>
          <p:nvPr/>
        </p:nvSpPr>
        <p:spPr>
          <a:xfrm>
            <a:off x="3059274" y="307808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GET UP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3059324" y="174612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WAKE UP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1784061" y="6006955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MAKE PRESENTS</a:t>
            </a:r>
            <a:endParaRPr sz="1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3219899" y="434109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BAKE CAKE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7" name="Google Shape;107;p17"/>
          <p:cNvSpPr txBox="1"/>
          <p:nvPr/>
        </p:nvSpPr>
        <p:spPr>
          <a:xfrm>
            <a:off x="1599226" y="101749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GO TO SCHOOL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8" name="Google Shape;108;p17"/>
          <p:cNvSpPr txBox="1"/>
          <p:nvPr/>
        </p:nvSpPr>
        <p:spPr>
          <a:xfrm>
            <a:off x="1901813" y="816591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DRINK COKE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139113" y="1190970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EAT PIZZA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0" name="Google Shape;110;p17"/>
          <p:cNvSpPr txBox="1"/>
          <p:nvPr/>
        </p:nvSpPr>
        <p:spPr>
          <a:xfrm>
            <a:off x="5196697" y="1182890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in the afternoon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5196710" y="2078601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often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4391909" y="8444878"/>
            <a:ext cx="1696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sometimes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5196698" y="3015575"/>
            <a:ext cx="1121700" cy="6045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everyday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4" name="Google Shape;114;p17"/>
          <p:cNvSpPr txBox="1"/>
          <p:nvPr/>
        </p:nvSpPr>
        <p:spPr>
          <a:xfrm>
            <a:off x="5295190" y="4017678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always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5196690" y="4893584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never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5295188" y="5830430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usually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5295188" y="6666762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always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8" name="Google Shape;118;p17"/>
          <p:cNvSpPr txBox="1"/>
          <p:nvPr/>
        </p:nvSpPr>
        <p:spPr>
          <a:xfrm>
            <a:off x="3670832" y="7573946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in the evening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9" name="Google Shape;119;p17"/>
          <p:cNvSpPr txBox="1"/>
          <p:nvPr/>
        </p:nvSpPr>
        <p:spPr>
          <a:xfrm>
            <a:off x="5403809" y="9315828"/>
            <a:ext cx="21858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in the morning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0" name="Google Shape;120;p17"/>
          <p:cNvSpPr txBox="1"/>
          <p:nvPr/>
        </p:nvSpPr>
        <p:spPr>
          <a:xfrm>
            <a:off x="5974081" y="7450483"/>
            <a:ext cx="15417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in summer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1" name="Google Shape;121;p17"/>
          <p:cNvSpPr txBox="1"/>
          <p:nvPr/>
        </p:nvSpPr>
        <p:spPr>
          <a:xfrm>
            <a:off x="6467908" y="2984964"/>
            <a:ext cx="1121700" cy="665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at 8 a.m.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/>
        </p:nvSpPr>
        <p:spPr>
          <a:xfrm>
            <a:off x="92699" y="2990575"/>
            <a:ext cx="1831200" cy="1848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We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They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parents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0" name="Google Shape;140;p19"/>
          <p:cNvSpPr txBox="1"/>
          <p:nvPr/>
        </p:nvSpPr>
        <p:spPr>
          <a:xfrm>
            <a:off x="103500" y="6647675"/>
            <a:ext cx="1717200" cy="30630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He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Grandpa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She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(it)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Your rabbit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mum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dad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My friend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1" name="Google Shape;141;p19"/>
          <p:cNvSpPr txBox="1"/>
          <p:nvPr/>
        </p:nvSpPr>
        <p:spPr>
          <a:xfrm>
            <a:off x="1085850" y="647700"/>
            <a:ext cx="1619100" cy="18480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Sometimes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Usually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Never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Often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Always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2" name="Google Shape;142;p19"/>
          <p:cNvSpPr txBox="1"/>
          <p:nvPr/>
        </p:nvSpPr>
        <p:spPr>
          <a:xfrm>
            <a:off x="2326659" y="379233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HAVE LUNCH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" name="Google Shape;143;p19"/>
          <p:cNvSpPr txBox="1"/>
          <p:nvPr/>
        </p:nvSpPr>
        <p:spPr>
          <a:xfrm>
            <a:off x="3652956" y="379233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HIKING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4" name="Google Shape;144;p19"/>
          <p:cNvSpPr txBox="1"/>
          <p:nvPr/>
        </p:nvSpPr>
        <p:spPr>
          <a:xfrm>
            <a:off x="2333059" y="462119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WATCH FILMS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5" name="Google Shape;145;p19"/>
          <p:cNvSpPr txBox="1"/>
          <p:nvPr/>
        </p:nvSpPr>
        <p:spPr>
          <a:xfrm>
            <a:off x="3659346" y="462119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 DRESSED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6" name="Google Shape;146;p19"/>
          <p:cNvSpPr txBox="1"/>
          <p:nvPr/>
        </p:nvSpPr>
        <p:spPr>
          <a:xfrm>
            <a:off x="4985586" y="379233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7" name="Google Shape;147;p19"/>
          <p:cNvSpPr txBox="1"/>
          <p:nvPr/>
        </p:nvSpPr>
        <p:spPr>
          <a:xfrm>
            <a:off x="4985586" y="296261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WAKE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8" name="Google Shape;148;p19"/>
          <p:cNvSpPr txBox="1"/>
          <p:nvPr/>
        </p:nvSpPr>
        <p:spPr>
          <a:xfrm>
            <a:off x="4985586" y="462118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BAKE CAKE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9" name="Google Shape;149;p19"/>
          <p:cNvSpPr txBox="1"/>
          <p:nvPr/>
        </p:nvSpPr>
        <p:spPr>
          <a:xfrm>
            <a:off x="3652946" y="296262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TO SCHOOL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0" name="Google Shape;150;p19"/>
          <p:cNvSpPr txBox="1"/>
          <p:nvPr/>
        </p:nvSpPr>
        <p:spPr>
          <a:xfrm>
            <a:off x="2333048" y="2962630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EAT PIZZA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1" name="Google Shape;151;p19"/>
          <p:cNvSpPr txBox="1"/>
          <p:nvPr/>
        </p:nvSpPr>
        <p:spPr>
          <a:xfrm>
            <a:off x="4762500" y="647700"/>
            <a:ext cx="2857500" cy="2199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Everyday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Once a week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Twice a month/day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Three times a year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In the morning 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Comic Sans MS"/>
                <a:ea typeface="Comic Sans MS"/>
                <a:cs typeface="Comic Sans MS"/>
                <a:sym typeface="Comic Sans MS"/>
              </a:rPr>
              <a:t>At 7 a.m. 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2333046" y="804102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" sz="1500" b="1">
                <a:solidFill>
                  <a:srgbClr val="E0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HAS 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LUNCH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3" name="Google Shape;153;p19"/>
          <p:cNvSpPr txBox="1"/>
          <p:nvPr/>
        </p:nvSpPr>
        <p:spPr>
          <a:xfrm>
            <a:off x="3659344" y="804102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</a:t>
            </a:r>
            <a:r>
              <a:rPr lang="en" sz="1500" b="1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ES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HIKING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4" name="Google Shape;154;p19"/>
          <p:cNvSpPr txBox="1"/>
          <p:nvPr/>
        </p:nvSpPr>
        <p:spPr>
          <a:xfrm>
            <a:off x="2333046" y="885703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WATCH</a:t>
            </a:r>
            <a:r>
              <a:rPr lang="en" sz="1500" b="1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ES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FILMS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5" name="Google Shape;155;p19"/>
          <p:cNvSpPr txBox="1"/>
          <p:nvPr/>
        </p:nvSpPr>
        <p:spPr>
          <a:xfrm>
            <a:off x="3652958" y="885702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</a:t>
            </a:r>
            <a:r>
              <a:rPr lang="en" sz="1500" b="1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DRESSED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6" name="Google Shape;156;p19"/>
          <p:cNvSpPr txBox="1"/>
          <p:nvPr/>
        </p:nvSpPr>
        <p:spPr>
          <a:xfrm>
            <a:off x="4991974" y="804102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</a:t>
            </a:r>
            <a:r>
              <a:rPr lang="en" sz="1500" b="1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7" name="Google Shape;157;p19"/>
          <p:cNvSpPr txBox="1"/>
          <p:nvPr/>
        </p:nvSpPr>
        <p:spPr>
          <a:xfrm>
            <a:off x="4991974" y="721130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WAKE</a:t>
            </a:r>
            <a:r>
              <a:rPr lang="en" sz="1500" b="1">
                <a:solidFill>
                  <a:srgbClr val="E0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S 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8" name="Google Shape;158;p19"/>
          <p:cNvSpPr txBox="1"/>
          <p:nvPr/>
        </p:nvSpPr>
        <p:spPr>
          <a:xfrm>
            <a:off x="4991974" y="885702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BAKE</a:t>
            </a:r>
            <a:r>
              <a:rPr lang="en" sz="1500" b="1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CAKE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9" name="Google Shape;159;p19"/>
          <p:cNvSpPr txBox="1"/>
          <p:nvPr/>
        </p:nvSpPr>
        <p:spPr>
          <a:xfrm>
            <a:off x="3659333" y="721130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</a:t>
            </a:r>
            <a:r>
              <a:rPr lang="en" sz="1500">
                <a:solidFill>
                  <a:srgbClr val="EA9999"/>
                </a:solidFill>
                <a:latin typeface="Comic Sans MS"/>
                <a:ea typeface="Comic Sans MS"/>
                <a:cs typeface="Comic Sans MS"/>
                <a:sym typeface="Comic Sans MS"/>
              </a:rPr>
              <a:t>E</a:t>
            </a:r>
            <a:r>
              <a:rPr lang="en" sz="1500" b="1">
                <a:solidFill>
                  <a:srgbClr val="E0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S  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 TO SCHOOL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0" name="Google Shape;160;p19"/>
          <p:cNvSpPr txBox="1"/>
          <p:nvPr/>
        </p:nvSpPr>
        <p:spPr>
          <a:xfrm>
            <a:off x="2333061" y="721129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EAT</a:t>
            </a:r>
            <a:r>
              <a:rPr lang="en" sz="1500" b="1">
                <a:solidFill>
                  <a:srgbClr val="E06666"/>
                </a:solidFill>
                <a:latin typeface="Comic Sans MS"/>
                <a:ea typeface="Comic Sans MS"/>
                <a:cs typeface="Comic Sans MS"/>
                <a:sym typeface="Comic Sans MS"/>
              </a:rPr>
              <a:t>S </a:t>
            </a: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PIZZA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1" name="Google Shape;161;p19"/>
          <p:cNvSpPr/>
          <p:nvPr/>
        </p:nvSpPr>
        <p:spPr>
          <a:xfrm>
            <a:off x="6705450" y="2876700"/>
            <a:ext cx="310500" cy="418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A86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9"/>
          <p:cNvSpPr/>
          <p:nvPr/>
        </p:nvSpPr>
        <p:spPr>
          <a:xfrm>
            <a:off x="1930463" y="2590875"/>
            <a:ext cx="310500" cy="418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A86E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9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POSITIVE SENTENCE </a:t>
            </a:r>
            <a:endParaRPr sz="30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4" name="Google Shape;164;p19"/>
          <p:cNvSpPr txBox="1"/>
          <p:nvPr/>
        </p:nvSpPr>
        <p:spPr>
          <a:xfrm>
            <a:off x="2438400" y="6279775"/>
            <a:ext cx="16191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liveS</a:t>
            </a:r>
            <a:endParaRPr/>
          </a:p>
        </p:txBody>
      </p:sp>
      <p:sp>
        <p:nvSpPr>
          <p:cNvPr id="165" name="Google Shape;165;p19"/>
          <p:cNvSpPr txBox="1"/>
          <p:nvPr/>
        </p:nvSpPr>
        <p:spPr>
          <a:xfrm>
            <a:off x="4095750" y="6343650"/>
            <a:ext cx="1831200" cy="4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cage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POSITIVE SENTENCE </a:t>
            </a:r>
            <a:endParaRPr sz="30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1" name="Google Shape;171;p20"/>
          <p:cNvSpPr txBox="1"/>
          <p:nvPr/>
        </p:nvSpPr>
        <p:spPr>
          <a:xfrm>
            <a:off x="552450" y="1066800"/>
            <a:ext cx="6724800" cy="8553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"/>
          <p:cNvSpPr txBox="1"/>
          <p:nvPr/>
        </p:nvSpPr>
        <p:spPr>
          <a:xfrm>
            <a:off x="3136309" y="185922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HAVE LUNCH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7" name="Google Shape;177;p21"/>
          <p:cNvSpPr txBox="1"/>
          <p:nvPr/>
        </p:nvSpPr>
        <p:spPr>
          <a:xfrm>
            <a:off x="3129976" y="609375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BRUSH MY TEETH</a:t>
            </a:r>
            <a:endParaRPr sz="1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8" name="Google Shape;178;p21"/>
          <p:cNvSpPr txBox="1"/>
          <p:nvPr/>
        </p:nvSpPr>
        <p:spPr>
          <a:xfrm>
            <a:off x="4462596" y="440090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mic Sans MS"/>
                <a:ea typeface="Comic Sans MS"/>
                <a:cs typeface="Comic Sans MS"/>
                <a:sym typeface="Comic Sans MS"/>
              </a:rPr>
              <a:t>WATCH MOVIES</a:t>
            </a:r>
            <a:endParaRPr sz="1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9" name="Google Shape;179;p21"/>
          <p:cNvSpPr txBox="1"/>
          <p:nvPr/>
        </p:nvSpPr>
        <p:spPr>
          <a:xfrm>
            <a:off x="3136309" y="356644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OUT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0" name="Google Shape;180;p21"/>
          <p:cNvSpPr txBox="1"/>
          <p:nvPr/>
        </p:nvSpPr>
        <p:spPr>
          <a:xfrm>
            <a:off x="4462606" y="696776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TO BED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1" name="Google Shape;181;p21"/>
          <p:cNvSpPr txBox="1"/>
          <p:nvPr/>
        </p:nvSpPr>
        <p:spPr>
          <a:xfrm>
            <a:off x="4462606" y="185922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HIKING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2" name="Google Shape;182;p21"/>
          <p:cNvSpPr txBox="1"/>
          <p:nvPr/>
        </p:nvSpPr>
        <p:spPr>
          <a:xfrm>
            <a:off x="3136309" y="439613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DO SPORTS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3" name="Google Shape;183;p21"/>
          <p:cNvSpPr txBox="1"/>
          <p:nvPr/>
        </p:nvSpPr>
        <p:spPr>
          <a:xfrm>
            <a:off x="3136309" y="271763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WATCH FILMS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4" name="Google Shape;184;p21"/>
          <p:cNvSpPr txBox="1"/>
          <p:nvPr/>
        </p:nvSpPr>
        <p:spPr>
          <a:xfrm>
            <a:off x="4462606" y="355688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PLAY GAMES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5" name="Google Shape;185;p21"/>
          <p:cNvSpPr txBox="1"/>
          <p:nvPr/>
        </p:nvSpPr>
        <p:spPr>
          <a:xfrm>
            <a:off x="3136309" y="524494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Comic Sans MS"/>
                <a:ea typeface="Comic Sans MS"/>
                <a:cs typeface="Comic Sans MS"/>
                <a:sym typeface="Comic Sans MS"/>
              </a:rPr>
              <a:t>DO HOMEWORK</a:t>
            </a:r>
            <a:endParaRPr sz="1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6" name="Google Shape;186;p21"/>
          <p:cNvSpPr txBox="1"/>
          <p:nvPr/>
        </p:nvSpPr>
        <p:spPr>
          <a:xfrm>
            <a:off x="4462606" y="526235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HAVE SNACK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7" name="Google Shape;187;p21"/>
          <p:cNvSpPr txBox="1"/>
          <p:nvPr/>
        </p:nvSpPr>
        <p:spPr>
          <a:xfrm>
            <a:off x="3136298" y="6942564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READ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8" name="Google Shape;188;p21"/>
          <p:cNvSpPr txBox="1"/>
          <p:nvPr/>
        </p:nvSpPr>
        <p:spPr>
          <a:xfrm>
            <a:off x="4462596" y="270805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 DRESSED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9" name="Google Shape;189;p21"/>
          <p:cNvSpPr txBox="1"/>
          <p:nvPr/>
        </p:nvSpPr>
        <p:spPr>
          <a:xfrm>
            <a:off x="3129976" y="779137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HAVE BREAKFAST</a:t>
            </a:r>
            <a:endParaRPr sz="1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0" name="Google Shape;190;p21"/>
          <p:cNvSpPr txBox="1"/>
          <p:nvPr/>
        </p:nvSpPr>
        <p:spPr>
          <a:xfrm>
            <a:off x="5795236" y="1879352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GET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1" name="Google Shape;191;p21"/>
          <p:cNvSpPr txBox="1"/>
          <p:nvPr/>
        </p:nvSpPr>
        <p:spPr>
          <a:xfrm>
            <a:off x="5795236" y="1036228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WAKE UP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2" name="Google Shape;192;p21"/>
          <p:cNvSpPr txBox="1"/>
          <p:nvPr/>
        </p:nvSpPr>
        <p:spPr>
          <a:xfrm>
            <a:off x="4462606" y="774832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Comic Sans MS"/>
                <a:ea typeface="Comic Sans MS"/>
                <a:cs typeface="Comic Sans MS"/>
                <a:sym typeface="Comic Sans MS"/>
              </a:rPr>
              <a:t>MAKE PRESENTS</a:t>
            </a:r>
            <a:endParaRPr sz="1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3" name="Google Shape;193;p21"/>
          <p:cNvSpPr txBox="1"/>
          <p:nvPr/>
        </p:nvSpPr>
        <p:spPr>
          <a:xfrm>
            <a:off x="5795236" y="2722476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BAKE CAKE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4" name="Google Shape;194;p21"/>
          <p:cNvSpPr txBox="1"/>
          <p:nvPr/>
        </p:nvSpPr>
        <p:spPr>
          <a:xfrm>
            <a:off x="4462596" y="102960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GO TO SCHOOL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4462596" y="6074640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DRINK COKE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6" name="Google Shape;196;p21"/>
          <p:cNvSpPr txBox="1"/>
          <p:nvPr/>
        </p:nvSpPr>
        <p:spPr>
          <a:xfrm>
            <a:off x="3136298" y="102959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EAT PIZZA 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7" name="Google Shape;197;p21"/>
          <p:cNvSpPr txBox="1"/>
          <p:nvPr/>
        </p:nvSpPr>
        <p:spPr>
          <a:xfrm>
            <a:off x="5795236" y="356558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Comic Sans MS"/>
                <a:ea typeface="Comic Sans MS"/>
                <a:cs typeface="Comic Sans MS"/>
                <a:sym typeface="Comic Sans MS"/>
              </a:rPr>
              <a:t>LISTEN TO MUSIC</a:t>
            </a:r>
            <a:endParaRPr sz="1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8" name="Google Shape;198;p21"/>
          <p:cNvSpPr txBox="1"/>
          <p:nvPr/>
        </p:nvSpPr>
        <p:spPr>
          <a:xfrm>
            <a:off x="5795236" y="4398582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DRAW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9" name="Google Shape;199;p21"/>
          <p:cNvSpPr txBox="1"/>
          <p:nvPr/>
        </p:nvSpPr>
        <p:spPr>
          <a:xfrm>
            <a:off x="5795236" y="5262351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TAKE PHOTOS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0" name="Google Shape;200;p21"/>
          <p:cNvSpPr txBox="1"/>
          <p:nvPr/>
        </p:nvSpPr>
        <p:spPr>
          <a:xfrm>
            <a:off x="5795236" y="6074689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mic Sans MS"/>
                <a:ea typeface="Comic Sans MS"/>
                <a:cs typeface="Comic Sans MS"/>
                <a:sym typeface="Comic Sans MS"/>
              </a:rPr>
              <a:t>FINISH SCHOOL</a:t>
            </a:r>
            <a:endParaRPr sz="1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1" name="Google Shape;201;p21"/>
          <p:cNvSpPr txBox="1"/>
          <p:nvPr/>
        </p:nvSpPr>
        <p:spPr>
          <a:xfrm>
            <a:off x="5795236" y="6933007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Comic Sans MS"/>
                <a:ea typeface="Comic Sans MS"/>
                <a:cs typeface="Comic Sans MS"/>
                <a:sym typeface="Comic Sans MS"/>
              </a:rPr>
              <a:t>CHAT ONLINE</a:t>
            </a:r>
            <a:endParaRPr sz="15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2" name="Google Shape;202;p21"/>
          <p:cNvSpPr txBox="1"/>
          <p:nvPr/>
        </p:nvSpPr>
        <p:spPr>
          <a:xfrm>
            <a:off x="5795236" y="7791373"/>
            <a:ext cx="1332600" cy="816000"/>
          </a:xfrm>
          <a:prstGeom prst="rect">
            <a:avLst/>
          </a:prstGeom>
          <a:noFill/>
          <a:ln w="9525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mic Sans MS"/>
                <a:ea typeface="Comic Sans MS"/>
                <a:cs typeface="Comic Sans MS"/>
                <a:sym typeface="Comic Sans MS"/>
              </a:rPr>
              <a:t>HAVE AN ART LESSON</a:t>
            </a:r>
            <a:endParaRPr sz="1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3" name="Google Shape;203;p21"/>
          <p:cNvSpPr txBox="1"/>
          <p:nvPr/>
        </p:nvSpPr>
        <p:spPr>
          <a:xfrm>
            <a:off x="7293629" y="3805807"/>
            <a:ext cx="401400" cy="23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700"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  <a:endParaRPr sz="67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4" name="Google Shape;204;p21"/>
          <p:cNvSpPr txBox="1"/>
          <p:nvPr/>
        </p:nvSpPr>
        <p:spPr>
          <a:xfrm>
            <a:off x="68825" y="3245723"/>
            <a:ext cx="1014000" cy="29484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latin typeface="Comic Sans MS"/>
                <a:ea typeface="Comic Sans MS"/>
                <a:cs typeface="Comic Sans MS"/>
                <a:sym typeface="Comic Sans MS"/>
              </a:rPr>
              <a:t>When</a:t>
            </a: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latin typeface="Comic Sans MS"/>
                <a:ea typeface="Comic Sans MS"/>
                <a:cs typeface="Comic Sans MS"/>
                <a:sym typeface="Comic Sans MS"/>
              </a:rPr>
              <a:t>How often</a:t>
            </a: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latin typeface="Comic Sans MS"/>
                <a:ea typeface="Comic Sans MS"/>
                <a:cs typeface="Comic Sans MS"/>
                <a:sym typeface="Comic Sans MS"/>
              </a:rPr>
              <a:t>Where</a:t>
            </a: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latin typeface="Comic Sans MS"/>
                <a:ea typeface="Comic Sans MS"/>
                <a:cs typeface="Comic Sans MS"/>
                <a:sym typeface="Comic Sans MS"/>
              </a:rPr>
              <a:t>Why</a:t>
            </a: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5" name="Google Shape;205;p21"/>
          <p:cNvSpPr txBox="1"/>
          <p:nvPr/>
        </p:nvSpPr>
        <p:spPr>
          <a:xfrm>
            <a:off x="1349184" y="3245733"/>
            <a:ext cx="614400" cy="10173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Comic Sans MS"/>
                <a:ea typeface="Comic Sans MS"/>
                <a:cs typeface="Comic Sans MS"/>
                <a:sym typeface="Comic Sans MS"/>
              </a:rPr>
              <a:t>DO</a:t>
            </a:r>
            <a:endParaRPr sz="20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6" name="Google Shape;206;p21"/>
          <p:cNvSpPr txBox="1"/>
          <p:nvPr/>
        </p:nvSpPr>
        <p:spPr>
          <a:xfrm>
            <a:off x="2073892" y="1020018"/>
            <a:ext cx="889200" cy="3243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We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They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Your parents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7" name="Google Shape;207;p21"/>
          <p:cNvSpPr txBox="1"/>
          <p:nvPr/>
        </p:nvSpPr>
        <p:spPr>
          <a:xfrm>
            <a:off x="1082900" y="4439850"/>
            <a:ext cx="889200" cy="8160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>
                <a:latin typeface="Comic Sans MS"/>
                <a:ea typeface="Comic Sans MS"/>
                <a:cs typeface="Comic Sans MS"/>
                <a:sym typeface="Comic Sans MS"/>
              </a:rPr>
              <a:t>DOES</a:t>
            </a:r>
            <a:endParaRPr sz="17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8" name="Google Shape;208;p21"/>
          <p:cNvSpPr txBox="1"/>
          <p:nvPr/>
        </p:nvSpPr>
        <p:spPr>
          <a:xfrm>
            <a:off x="2106440" y="4439856"/>
            <a:ext cx="889200" cy="48918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He 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She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(it)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Your rabbit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Your mum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Your dad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Comic Sans MS"/>
                <a:ea typeface="Comic Sans MS"/>
                <a:cs typeface="Comic Sans MS"/>
                <a:sym typeface="Comic Sans MS"/>
              </a:rPr>
              <a:t>Your friend</a:t>
            </a:r>
            <a:endParaRPr sz="17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9" name="Google Shape;209;p21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SENTENCE </a:t>
            </a:r>
            <a:endParaRPr sz="30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"/>
          <p:cNvSpPr txBox="1"/>
          <p:nvPr/>
        </p:nvSpPr>
        <p:spPr>
          <a:xfrm>
            <a:off x="57150" y="38100"/>
            <a:ext cx="7715400" cy="60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SENTENCE </a:t>
            </a:r>
            <a:endParaRPr sz="3000" b="1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5" name="Google Shape;215;p22"/>
          <p:cNvSpPr txBox="1"/>
          <p:nvPr/>
        </p:nvSpPr>
        <p:spPr>
          <a:xfrm>
            <a:off x="247650" y="1028700"/>
            <a:ext cx="7277100" cy="8915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400</Words>
  <Application>Microsoft Office PowerPoint</Application>
  <PresentationFormat>Vlastní</PresentationFormat>
  <Paragraphs>214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Prudíková</dc:creator>
  <cp:lastModifiedBy>Prudíková</cp:lastModifiedBy>
  <cp:revision>3</cp:revision>
  <dcterms:modified xsi:type="dcterms:W3CDTF">2020-12-15T10:22:00Z</dcterms:modified>
</cp:coreProperties>
</file>