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7772400" cy="10058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2438" y="5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a31ac2b389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a31ac2b389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a31ac2b389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a31ac2b389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a31ac2b389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a31ac2b389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ad417f444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ad417f444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a31ac2b389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a31ac2b389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a31ac2b389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a31ac2b389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a31ac2b389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a31ac2b389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a31ac2b389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a31ac2b389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a31ac2b3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a31ac2b3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0" y="-22050"/>
            <a:ext cx="7772400" cy="8160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JOBS </a:t>
            </a:r>
            <a:endParaRPr sz="3600" b="1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689800" y="1124950"/>
            <a:ext cx="2007300" cy="617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manual </a:t>
            </a:r>
            <a:endParaRPr sz="24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2959750" y="1124950"/>
            <a:ext cx="2007300" cy="617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office work </a:t>
            </a:r>
            <a:endParaRPr sz="24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2959750" y="1895050"/>
            <a:ext cx="2007300" cy="617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stressful </a:t>
            </a:r>
            <a:endParaRPr sz="24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689800" y="1895050"/>
            <a:ext cx="2007300" cy="617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full-time</a:t>
            </a:r>
            <a:endParaRPr sz="24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5229700" y="1124950"/>
            <a:ext cx="2007300" cy="617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part-time </a:t>
            </a:r>
            <a:endParaRPr sz="24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5229700" y="1895050"/>
            <a:ext cx="2007300" cy="617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well-paid </a:t>
            </a:r>
            <a:endParaRPr sz="24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5229700" y="3723850"/>
            <a:ext cx="2007300" cy="617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repetitive </a:t>
            </a:r>
            <a:endParaRPr sz="24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2959750" y="3723850"/>
            <a:ext cx="2007300" cy="617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dangerous  </a:t>
            </a:r>
            <a:endParaRPr sz="24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689800" y="3723850"/>
            <a:ext cx="2007300" cy="617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physically demanding</a:t>
            </a:r>
            <a:endParaRPr sz="18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5229700" y="2809450"/>
            <a:ext cx="2007300" cy="617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administrative</a:t>
            </a:r>
            <a:r>
              <a:rPr lang="en" sz="24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24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2959750" y="2809450"/>
            <a:ext cx="2007300" cy="617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blue-collar</a:t>
            </a:r>
            <a:endParaRPr sz="24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689800" y="2809450"/>
            <a:ext cx="2007300" cy="617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badly-paid</a:t>
            </a:r>
            <a:endParaRPr sz="24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689800" y="4638250"/>
            <a:ext cx="2007300" cy="617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challenging </a:t>
            </a:r>
            <a:endParaRPr sz="24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2959750" y="4638250"/>
            <a:ext cx="2007300" cy="617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qualified  </a:t>
            </a:r>
            <a:endParaRPr sz="24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5229700" y="4638250"/>
            <a:ext cx="2007300" cy="617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highly-skilled </a:t>
            </a:r>
            <a:endParaRPr sz="18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0" name="Google Shape;70;p13"/>
          <p:cNvSpPr txBox="1"/>
          <p:nvPr/>
        </p:nvSpPr>
        <p:spPr>
          <a:xfrm>
            <a:off x="689800" y="5552650"/>
            <a:ext cx="2007300" cy="617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unskilled </a:t>
            </a:r>
            <a:endParaRPr sz="24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1" name="Google Shape;71;p13"/>
          <p:cNvSpPr txBox="1"/>
          <p:nvPr/>
        </p:nvSpPr>
        <p:spPr>
          <a:xfrm>
            <a:off x="2959750" y="5552650"/>
            <a:ext cx="2007300" cy="617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casual  </a:t>
            </a:r>
            <a:endParaRPr sz="24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2" name="Google Shape;72;p13"/>
          <p:cNvSpPr txBox="1"/>
          <p:nvPr/>
        </p:nvSpPr>
        <p:spPr>
          <a:xfrm>
            <a:off x="5229700" y="5552650"/>
            <a:ext cx="2007300" cy="617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rewarding  </a:t>
            </a:r>
            <a:endParaRPr sz="24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3" name="Google Shape;73;p13"/>
          <p:cNvSpPr txBox="1"/>
          <p:nvPr/>
        </p:nvSpPr>
        <p:spPr>
          <a:xfrm>
            <a:off x="689800" y="6467050"/>
            <a:ext cx="2007300" cy="617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voluntary   </a:t>
            </a:r>
            <a:endParaRPr sz="24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4" name="Google Shape;74;p13"/>
          <p:cNvSpPr txBox="1"/>
          <p:nvPr/>
        </p:nvSpPr>
        <p:spPr>
          <a:xfrm>
            <a:off x="2959750" y="6467050"/>
            <a:ext cx="2007300" cy="617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boring  </a:t>
            </a:r>
            <a:endParaRPr sz="24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5" name="Google Shape;75;p13"/>
          <p:cNvSpPr txBox="1"/>
          <p:nvPr/>
        </p:nvSpPr>
        <p:spPr>
          <a:xfrm>
            <a:off x="5229700" y="6467050"/>
            <a:ext cx="2007300" cy="617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temporary   </a:t>
            </a:r>
            <a:endParaRPr sz="24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6" name="Google Shape;76;p13"/>
          <p:cNvSpPr txBox="1"/>
          <p:nvPr/>
        </p:nvSpPr>
        <p:spPr>
          <a:xfrm>
            <a:off x="689800" y="7381450"/>
            <a:ext cx="2007300" cy="617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creative </a:t>
            </a:r>
            <a:endParaRPr sz="24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7" name="Google Shape;77;p13"/>
          <p:cNvSpPr txBox="1"/>
          <p:nvPr/>
        </p:nvSpPr>
        <p:spPr>
          <a:xfrm>
            <a:off x="2959750" y="7381450"/>
            <a:ext cx="2007300" cy="617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tiring    </a:t>
            </a:r>
            <a:endParaRPr sz="24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8" name="Google Shape;78;p13"/>
          <p:cNvSpPr txBox="1"/>
          <p:nvPr/>
        </p:nvSpPr>
        <p:spPr>
          <a:xfrm>
            <a:off x="5229700" y="7381450"/>
            <a:ext cx="2007300" cy="617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sociable   </a:t>
            </a:r>
            <a:endParaRPr sz="24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9" name="Google Shape;79;p13"/>
          <p:cNvSpPr txBox="1"/>
          <p:nvPr/>
        </p:nvSpPr>
        <p:spPr>
          <a:xfrm>
            <a:off x="5229700" y="8151550"/>
            <a:ext cx="2007300" cy="617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weird   </a:t>
            </a:r>
            <a:endParaRPr sz="24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0" name="Google Shape;80;p13"/>
          <p:cNvSpPr txBox="1"/>
          <p:nvPr/>
        </p:nvSpPr>
        <p:spPr>
          <a:xfrm>
            <a:off x="3035950" y="8151550"/>
            <a:ext cx="2007300" cy="617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dream </a:t>
            </a:r>
            <a:endParaRPr sz="24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1" name="Google Shape;81;p13"/>
          <p:cNvSpPr txBox="1"/>
          <p:nvPr/>
        </p:nvSpPr>
        <p:spPr>
          <a:xfrm>
            <a:off x="689800" y="8151550"/>
            <a:ext cx="2007300" cy="617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paper    </a:t>
            </a:r>
            <a:endParaRPr sz="24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/>
          <p:nvPr/>
        </p:nvSpPr>
        <p:spPr>
          <a:xfrm>
            <a:off x="352925" y="463225"/>
            <a:ext cx="6639300" cy="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B5394"/>
                </a:solidFill>
              </a:rPr>
              <a:t>https://www.youtube.com/watch?v=wL3CFtW8WE0</a:t>
            </a:r>
            <a:endParaRPr sz="1800">
              <a:solidFill>
                <a:srgbClr val="0B5394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/>
          <p:nvPr/>
        </p:nvSpPr>
        <p:spPr>
          <a:xfrm>
            <a:off x="0" y="-22050"/>
            <a:ext cx="7772400" cy="8160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JOBS - applying for job </a:t>
            </a:r>
            <a:endParaRPr sz="3600" b="1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7" name="Google Shape;87;p14"/>
          <p:cNvSpPr txBox="1"/>
          <p:nvPr/>
        </p:nvSpPr>
        <p:spPr>
          <a:xfrm>
            <a:off x="529400" y="1102900"/>
            <a:ext cx="6882000" cy="8470200"/>
          </a:xfrm>
          <a:prstGeom prst="rect">
            <a:avLst/>
          </a:prstGeom>
          <a:solidFill>
            <a:srgbClr val="EFEFEF"/>
          </a:solidFill>
          <a:ln w="2857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look for a job         job agency            advertisement         </a:t>
            </a:r>
            <a:endParaRPr sz="18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send an application (CV+a letter of application) </a:t>
            </a:r>
            <a:endParaRPr sz="18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have a job interview           prepare for the interview </a:t>
            </a:r>
            <a:endParaRPr sz="18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ask questions</a:t>
            </a:r>
            <a:r>
              <a:rPr lang="en" sz="18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&gt; working hours </a:t>
            </a:r>
            <a:endParaRPr sz="18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     &gt; duties </a:t>
            </a:r>
            <a:endParaRPr sz="18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     &gt; salary </a:t>
            </a:r>
            <a:endParaRPr sz="18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     &gt; holidays </a:t>
            </a:r>
            <a:endParaRPr sz="18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answer the questions</a:t>
            </a:r>
            <a:r>
              <a:rPr lang="en" sz="18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&gt; experience </a:t>
            </a:r>
            <a:endParaRPr sz="18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                 &gt; education </a:t>
            </a:r>
            <a:endParaRPr sz="18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                &gt; skills / qualification </a:t>
            </a:r>
            <a:endParaRPr sz="18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     </a:t>
            </a:r>
            <a:endParaRPr sz="18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get a job      be employed      get promoted </a:t>
            </a:r>
            <a:endParaRPr sz="18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sign a contract           have a day or two off</a:t>
            </a:r>
            <a:endParaRPr sz="18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go to work, do overtime, work full-time/part-time</a:t>
            </a:r>
            <a:endParaRPr sz="18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be fired/sacked - be dismissed - lose a job</a:t>
            </a:r>
            <a:endParaRPr sz="18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be unemployed</a:t>
            </a:r>
            <a:endParaRPr sz="18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</a:t>
            </a:r>
            <a:endParaRPr sz="18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/>
          <p:nvPr/>
        </p:nvSpPr>
        <p:spPr>
          <a:xfrm>
            <a:off x="0" y="-22050"/>
            <a:ext cx="7772400" cy="8160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JOBS - CV &amp; letter of application</a:t>
            </a:r>
            <a:r>
              <a:rPr lang="en" sz="3000" b="1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3000" b="1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3" name="Google Shape;93;p15"/>
          <p:cNvSpPr txBox="1"/>
          <p:nvPr/>
        </p:nvSpPr>
        <p:spPr>
          <a:xfrm>
            <a:off x="198525" y="1102900"/>
            <a:ext cx="7433400" cy="2316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A letter of application</a:t>
            </a:r>
            <a:endParaRPr sz="2400" b="1" u="sng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reason you are writing </a:t>
            </a:r>
            <a:endParaRPr sz="2400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Why you are interested </a:t>
            </a:r>
            <a:endParaRPr sz="2400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Why you think you are good for the position </a:t>
            </a:r>
            <a:endParaRPr sz="2400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4" name="Google Shape;94;p15"/>
          <p:cNvSpPr txBox="1"/>
          <p:nvPr/>
        </p:nvSpPr>
        <p:spPr>
          <a:xfrm>
            <a:off x="220575" y="3683675"/>
            <a:ext cx="7433400" cy="3154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1C4587"/>
                </a:solidFill>
                <a:latin typeface="Comic Sans MS"/>
                <a:ea typeface="Comic Sans MS"/>
                <a:cs typeface="Comic Sans MS"/>
                <a:sym typeface="Comic Sans MS"/>
              </a:rPr>
              <a:t>CV </a:t>
            </a:r>
            <a:endParaRPr sz="2400" b="1" u="sng">
              <a:solidFill>
                <a:srgbClr val="1C4587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1C4587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C4587"/>
                </a:solidFill>
                <a:latin typeface="Comic Sans MS"/>
                <a:ea typeface="Comic Sans MS"/>
                <a:cs typeface="Comic Sans MS"/>
                <a:sym typeface="Comic Sans MS"/>
              </a:rPr>
              <a:t>Education </a:t>
            </a:r>
            <a:endParaRPr sz="2400">
              <a:solidFill>
                <a:srgbClr val="1C4587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C4587"/>
                </a:solidFill>
                <a:latin typeface="Comic Sans MS"/>
                <a:ea typeface="Comic Sans MS"/>
                <a:cs typeface="Comic Sans MS"/>
                <a:sym typeface="Comic Sans MS"/>
              </a:rPr>
              <a:t>Experience </a:t>
            </a:r>
            <a:endParaRPr sz="2400">
              <a:solidFill>
                <a:srgbClr val="1C4587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C4587"/>
                </a:solidFill>
                <a:latin typeface="Comic Sans MS"/>
                <a:ea typeface="Comic Sans MS"/>
                <a:cs typeface="Comic Sans MS"/>
                <a:sym typeface="Comic Sans MS"/>
              </a:rPr>
              <a:t>Qualification </a:t>
            </a:r>
            <a:endParaRPr sz="2400">
              <a:solidFill>
                <a:srgbClr val="1C4587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C4587"/>
                </a:solidFill>
                <a:latin typeface="Comic Sans MS"/>
                <a:ea typeface="Comic Sans MS"/>
                <a:cs typeface="Comic Sans MS"/>
                <a:sym typeface="Comic Sans MS"/>
              </a:rPr>
              <a:t>Skills </a:t>
            </a:r>
            <a:endParaRPr sz="2400">
              <a:solidFill>
                <a:srgbClr val="1C4587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C4587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Interests </a:t>
            </a:r>
            <a:endParaRPr sz="2400">
              <a:solidFill>
                <a:srgbClr val="1C4587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/>
          <p:nvPr/>
        </p:nvSpPr>
        <p:spPr>
          <a:xfrm>
            <a:off x="154400" y="2404275"/>
            <a:ext cx="2292000" cy="5073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omic Sans MS"/>
                <a:ea typeface="Comic Sans MS"/>
                <a:cs typeface="Comic Sans MS"/>
                <a:sym typeface="Comic Sans MS"/>
              </a:rPr>
              <a:t>SAYING HELLO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0" name="Google Shape;100;p16"/>
          <p:cNvSpPr txBox="1"/>
          <p:nvPr/>
        </p:nvSpPr>
        <p:spPr>
          <a:xfrm>
            <a:off x="154400" y="6088000"/>
            <a:ext cx="2183700" cy="5073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omic Sans MS"/>
                <a:ea typeface="Comic Sans MS"/>
                <a:cs typeface="Comic Sans MS"/>
                <a:sym typeface="Comic Sans MS"/>
              </a:rPr>
              <a:t>ENDING AN E-MAIL</a:t>
            </a:r>
            <a:r>
              <a:rPr lang="en" sz="2400" b="1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2400"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1" name="Google Shape;101;p16"/>
          <p:cNvSpPr txBox="1"/>
          <p:nvPr/>
        </p:nvSpPr>
        <p:spPr>
          <a:xfrm>
            <a:off x="154400" y="7654100"/>
            <a:ext cx="2183700" cy="396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omic Sans MS"/>
                <a:ea typeface="Comic Sans MS"/>
                <a:cs typeface="Comic Sans MS"/>
                <a:sym typeface="Comic Sans MS"/>
              </a:rPr>
              <a:t>SAYING GOODBYE 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2" name="Google Shape;102;p16"/>
          <p:cNvSpPr txBox="1"/>
          <p:nvPr/>
        </p:nvSpPr>
        <p:spPr>
          <a:xfrm>
            <a:off x="154400" y="4411500"/>
            <a:ext cx="2183700" cy="617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omic Sans MS"/>
                <a:ea typeface="Comic Sans MS"/>
                <a:cs typeface="Comic Sans MS"/>
                <a:sym typeface="Comic Sans MS"/>
              </a:rPr>
              <a:t>BEGINNING AN E-MAIL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3" name="Google Shape;103;p16"/>
          <p:cNvSpPr txBox="1"/>
          <p:nvPr/>
        </p:nvSpPr>
        <p:spPr>
          <a:xfrm>
            <a:off x="2823400" y="248150"/>
            <a:ext cx="1793100" cy="8604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3F3F3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FORMAL e-mails </a:t>
            </a:r>
            <a:endParaRPr sz="1800" b="1">
              <a:solidFill>
                <a:srgbClr val="F3F3F3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4" name="Google Shape;104;p16"/>
          <p:cNvSpPr txBox="1"/>
          <p:nvPr/>
        </p:nvSpPr>
        <p:spPr>
          <a:xfrm>
            <a:off x="2823400" y="2360200"/>
            <a:ext cx="4610100" cy="948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omic Sans MS"/>
                <a:ea typeface="Comic Sans MS"/>
                <a:cs typeface="Comic Sans MS"/>
                <a:sym typeface="Comic Sans MS"/>
              </a:rPr>
              <a:t>Dear Mr. …    Dear Mrs. …      Dear Ms. 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omic Sans MS"/>
                <a:ea typeface="Comic Sans MS"/>
                <a:cs typeface="Comic Sans MS"/>
                <a:sym typeface="Comic Sans MS"/>
              </a:rPr>
              <a:t>Dear Sir or Madam 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5" name="Google Shape;105;p16"/>
          <p:cNvSpPr txBox="1"/>
          <p:nvPr/>
        </p:nvSpPr>
        <p:spPr>
          <a:xfrm>
            <a:off x="2823400" y="4345400"/>
            <a:ext cx="4610100" cy="860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omic Sans MS"/>
                <a:ea typeface="Comic Sans MS"/>
                <a:cs typeface="Comic Sans MS"/>
                <a:sym typeface="Comic Sans MS"/>
              </a:rPr>
              <a:t>I am writing to (apply for ..)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omic Sans MS"/>
                <a:ea typeface="Comic Sans MS"/>
                <a:cs typeface="Comic Sans MS"/>
                <a:sym typeface="Comic Sans MS"/>
              </a:rPr>
              <a:t>I am writing in response (to your advertisement) 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omic Sans MS"/>
                <a:ea typeface="Comic Sans MS"/>
                <a:cs typeface="Comic Sans MS"/>
                <a:sym typeface="Comic Sans MS"/>
              </a:rPr>
              <a:t>I am writing to (apologize) 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6" name="Google Shape;106;p16"/>
          <p:cNvSpPr txBox="1"/>
          <p:nvPr/>
        </p:nvSpPr>
        <p:spPr>
          <a:xfrm>
            <a:off x="2779300" y="6132100"/>
            <a:ext cx="4610100" cy="948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omic Sans MS"/>
                <a:ea typeface="Comic Sans MS"/>
                <a:cs typeface="Comic Sans MS"/>
                <a:sym typeface="Comic Sans MS"/>
              </a:rPr>
              <a:t>I am looking forward to hearing from you soon. 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omic Sans MS"/>
                <a:ea typeface="Comic Sans MS"/>
                <a:cs typeface="Comic Sans MS"/>
                <a:sym typeface="Comic Sans MS"/>
              </a:rPr>
              <a:t>I am looking forward to your answer. 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omic Sans MS"/>
                <a:ea typeface="Comic Sans MS"/>
                <a:cs typeface="Comic Sans MS"/>
                <a:sym typeface="Comic Sans MS"/>
              </a:rPr>
              <a:t>Thank you for considering my application. 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7" name="Google Shape;107;p16"/>
          <p:cNvSpPr txBox="1"/>
          <p:nvPr/>
        </p:nvSpPr>
        <p:spPr>
          <a:xfrm>
            <a:off x="2823400" y="7587925"/>
            <a:ext cx="4610100" cy="727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omic Sans MS"/>
                <a:ea typeface="Comic Sans MS"/>
                <a:cs typeface="Comic Sans MS"/>
                <a:sym typeface="Comic Sans MS"/>
              </a:rPr>
              <a:t>Yours sincerely 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omic Sans MS"/>
                <a:ea typeface="Comic Sans MS"/>
                <a:cs typeface="Comic Sans MS"/>
                <a:sym typeface="Comic Sans MS"/>
              </a:rPr>
              <a:t>Best regards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72050"/>
            <a:ext cx="7619999" cy="906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463" y="76203"/>
            <a:ext cx="6885474" cy="990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620000" cy="9542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915600"/>
            <a:ext cx="7620000" cy="8045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450325" cy="936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244</Words>
  <Application>Microsoft Office PowerPoint</Application>
  <PresentationFormat>Vlastní</PresentationFormat>
  <Paragraphs>84</Paragraphs>
  <Slides>10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Arial</vt:lpstr>
      <vt:lpstr>Comic Sans MS</vt:lpstr>
      <vt:lpstr>Simple Light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Prudíková</dc:creator>
  <cp:lastModifiedBy>Prudíková</cp:lastModifiedBy>
  <cp:revision>1</cp:revision>
  <dcterms:modified xsi:type="dcterms:W3CDTF">2020-11-24T07:56:58Z</dcterms:modified>
</cp:coreProperties>
</file>