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4" r:id="rId12"/>
    <p:sldId id="263" r:id="rId13"/>
    <p:sldId id="274" r:id="rId14"/>
    <p:sldId id="265" r:id="rId15"/>
    <p:sldId id="275" r:id="rId16"/>
    <p:sldId id="266" r:id="rId17"/>
    <p:sldId id="267" r:id="rId18"/>
    <p:sldId id="268" r:id="rId19"/>
    <p:sldId id="269" r:id="rId20"/>
    <p:sldId id="270" r:id="rId21"/>
    <p:sldId id="271" r:id="rId22"/>
    <p:sldId id="272" r:id="rId23"/>
    <p:sldId id="273" r:id="rId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udelka Tomáš (217943)" initials="KT(" lastIdx="1" clrIdx="0">
    <p:extLst>
      <p:ext uri="{19B8F6BF-5375-455C-9EA6-DF929625EA0E}">
        <p15:presenceInfo xmlns:p15="http://schemas.microsoft.com/office/powerpoint/2012/main" userId="Koudelka Tomáš (21794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95CE1-39B8-4DF8-AC2A-4285285B0474}" v="655" dt="2020-10-16T18:07:3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0" autoAdjust="0"/>
    <p:restoredTop sz="94660"/>
  </p:normalViewPr>
  <p:slideViewPr>
    <p:cSldViewPr snapToGrid="0">
      <p:cViewPr varScale="1">
        <p:scale>
          <a:sx n="58" d="100"/>
          <a:sy n="58"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10/16/2020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60548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0690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4890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7695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10/16/2020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6238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4696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0305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3967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2708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10/16/2020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6311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10/16/2020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396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10/16/2020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3060097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200" i="0"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Boston_Tea_Party" TargetMode="External"/><Relationship Id="rId2" Type="http://schemas.openxmlformats.org/officeDocument/2006/relationships/hyperlink" Target="http://www.cestyposvete.cz/dejiny_usa.html?fbclid=IwAR2MqWSCbi2SFvaZeNZ4Pj8A4iwQZ4FQo4xZzUTaHegKmFm0xNF1WOfOve4" TargetMode="External"/><Relationship Id="rId1" Type="http://schemas.openxmlformats.org/officeDocument/2006/relationships/slideLayout" Target="../slideLayouts/slideLayout2.xml"/><Relationship Id="rId4" Type="http://schemas.openxmlformats.org/officeDocument/2006/relationships/hyperlink" Target="https://www.history.com/topics/colonial-america/mayflower?fbclid=IwAR0uJZ-ElLTBleC_aTi-FIhtAJISmvKuavW88MpA1jMkieSU5cNa2fJO2k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bsah obrázku exteriér, skála, příroda, skalní&#10;&#10;Popis byl vytvořen automaticky">
            <a:extLst>
              <a:ext uri="{FF2B5EF4-FFF2-40B4-BE49-F238E27FC236}">
                <a16:creationId xmlns:a16="http://schemas.microsoft.com/office/drawing/2014/main" id="{EB74F9B6-A3D2-4018-A376-BA902D6010C3}"/>
              </a:ext>
            </a:extLst>
          </p:cNvPr>
          <p:cNvPicPr>
            <a:picLocks noChangeAspect="1"/>
          </p:cNvPicPr>
          <p:nvPr/>
        </p:nvPicPr>
        <p:blipFill rotWithShape="1">
          <a:blip r:embed="rId2"/>
          <a:srcRect t="12074" b="3971"/>
          <a:stretch/>
        </p:blipFill>
        <p:spPr>
          <a:xfrm>
            <a:off x="20" y="-839"/>
            <a:ext cx="12191980" cy="6858000"/>
          </a:xfrm>
          <a:prstGeom prst="rect">
            <a:avLst/>
          </a:prstGeom>
        </p:spPr>
      </p:pic>
      <p:sp useBgFill="1">
        <p:nvSpPr>
          <p:cNvPr id="50" name="Rectangle 26">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1" name="Rectangle 28">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Nadpis 1">
            <a:extLst>
              <a:ext uri="{FF2B5EF4-FFF2-40B4-BE49-F238E27FC236}">
                <a16:creationId xmlns:a16="http://schemas.microsoft.com/office/drawing/2014/main" id="{E1E1B236-E3B7-42FA-B5F3-58F97739B6B9}"/>
              </a:ext>
            </a:extLst>
          </p:cNvPr>
          <p:cNvSpPr>
            <a:spLocks noGrp="1"/>
          </p:cNvSpPr>
          <p:nvPr>
            <p:ph type="ctrTitle"/>
          </p:nvPr>
        </p:nvSpPr>
        <p:spPr>
          <a:xfrm>
            <a:off x="1771132" y="2091263"/>
            <a:ext cx="8649738" cy="2590800"/>
          </a:xfrm>
        </p:spPr>
        <p:txBody>
          <a:bodyPr>
            <a:normAutofit/>
          </a:bodyPr>
          <a:lstStyle/>
          <a:p>
            <a:r>
              <a:rPr lang="cs-CZ" err="1"/>
              <a:t>History</a:t>
            </a:r>
            <a:endParaRPr lang="cs-CZ"/>
          </a:p>
        </p:txBody>
      </p:sp>
      <p:sp>
        <p:nvSpPr>
          <p:cNvPr id="3" name="Podnadpis 2">
            <a:extLst>
              <a:ext uri="{FF2B5EF4-FFF2-40B4-BE49-F238E27FC236}">
                <a16:creationId xmlns:a16="http://schemas.microsoft.com/office/drawing/2014/main" id="{FC6DF7E0-B78A-46C3-AA08-EC730D7132F7}"/>
              </a:ext>
            </a:extLst>
          </p:cNvPr>
          <p:cNvSpPr>
            <a:spLocks noGrp="1"/>
          </p:cNvSpPr>
          <p:nvPr>
            <p:ph type="subTitle" idx="1"/>
          </p:nvPr>
        </p:nvSpPr>
        <p:spPr>
          <a:xfrm>
            <a:off x="1771130" y="4682062"/>
            <a:ext cx="8652788" cy="457201"/>
          </a:xfrm>
        </p:spPr>
        <p:txBody>
          <a:bodyPr>
            <a:normAutofit/>
          </a:bodyPr>
          <a:lstStyle/>
          <a:p>
            <a:pPr>
              <a:spcAft>
                <a:spcPts val="600"/>
              </a:spcAft>
            </a:pPr>
            <a:r>
              <a:rPr lang="cs-CZ"/>
              <a:t>Hadačová, Kučerová, Slezáčková</a:t>
            </a:r>
          </a:p>
        </p:txBody>
      </p:sp>
      <p:sp>
        <p:nvSpPr>
          <p:cNvPr id="52" name="Rectangle 30">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32">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34">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01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5FF91-024E-45AB-8B85-E79F5341F5A9}"/>
              </a:ext>
            </a:extLst>
          </p:cNvPr>
          <p:cNvSpPr txBox="1"/>
          <p:nvPr/>
        </p:nvSpPr>
        <p:spPr>
          <a:xfrm>
            <a:off x="1173194" y="713117"/>
            <a:ext cx="96874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latin typeface="Roboto"/>
              </a:rPr>
              <a:t>One of the Indians, a young girl named </a:t>
            </a:r>
            <a:r>
              <a:rPr lang="en-US" b="1" dirty="0">
                <a:solidFill>
                  <a:srgbClr val="0070C0"/>
                </a:solidFill>
                <a:latin typeface="Roboto"/>
              </a:rPr>
              <a:t>Pocahontas</a:t>
            </a:r>
            <a:r>
              <a:rPr lang="en-US" dirty="0">
                <a:solidFill>
                  <a:srgbClr val="0070C0"/>
                </a:solidFill>
                <a:latin typeface="Roboto"/>
              </a:rPr>
              <a:t>, is credited with helping the settlers</a:t>
            </a:r>
            <a:endParaRPr lang="en-US">
              <a:solidFill>
                <a:srgbClr val="0070C0"/>
              </a:solidFill>
              <a:latin typeface="Franklin Gothic Book" panose="02020404030301010803"/>
            </a:endParaRPr>
          </a:p>
          <a:p>
            <a:r>
              <a:rPr lang="en-US" dirty="0">
                <a:solidFill>
                  <a:srgbClr val="0070C0"/>
                </a:solidFill>
                <a:latin typeface="Roboto"/>
              </a:rPr>
              <a:t> through their first bad winter. The winter of 1609-1610 was particularly harsh and more than 400 of the 490 colonists survived. Some reports say that without the help of Pocahontas, none of the colonists would have survived. At the end of that winter, those who did survive held a Thanksgiving celebration when the supply ships from England finally arrived. It is likely that Pocahontas attended that celebration.</a:t>
            </a:r>
            <a:endParaRPr lang="en-US">
              <a:solidFill>
                <a:srgbClr val="0070C0"/>
              </a:solidFill>
            </a:endParaRPr>
          </a:p>
        </p:txBody>
      </p:sp>
    </p:spTree>
    <p:extLst>
      <p:ext uri="{BB962C8B-B14F-4D97-AF65-F5344CB8AC3E}">
        <p14:creationId xmlns:p14="http://schemas.microsoft.com/office/powerpoint/2010/main" val="91097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F47878DA-7B42-4329-B4E2-BCE5D4ED8B86}"/>
              </a:ext>
            </a:extLst>
          </p:cNvPr>
          <p:cNvSpPr>
            <a:spLocks noGrp="1"/>
          </p:cNvSpPr>
          <p:nvPr>
            <p:ph type="title"/>
          </p:nvPr>
        </p:nvSpPr>
        <p:spPr>
          <a:xfrm>
            <a:off x="1175512" y="870132"/>
            <a:ext cx="9792208" cy="1527078"/>
          </a:xfrm>
        </p:spPr>
        <p:txBody>
          <a:bodyPr>
            <a:noAutofit/>
          </a:bodyPr>
          <a:lstStyle/>
          <a:p>
            <a:br>
              <a:rPr lang="cs-CZ" dirty="0">
                <a:latin typeface="Calibri" panose="020F0502020204030204" pitchFamily="34" charset="0"/>
                <a:cs typeface="Calibri" panose="020F0502020204030204" pitchFamily="34" charset="0"/>
              </a:rPr>
            </a:br>
            <a:r>
              <a:rPr lang="cs-CZ" dirty="0">
                <a:latin typeface="Calibri" panose="020F0502020204030204" pitchFamily="34" charset="0"/>
                <a:cs typeface="Calibri" panose="020F0502020204030204" pitchFamily="34" charset="0"/>
              </a:rPr>
              <a:t>WAR OF INDEPENDENCE</a:t>
            </a:r>
            <a:br>
              <a:rPr lang="cs-CZ" dirty="0">
                <a:latin typeface="Calibri" panose="020F0502020204030204" pitchFamily="34" charset="0"/>
                <a:cs typeface="Calibri" panose="020F0502020204030204" pitchFamily="34" charset="0"/>
              </a:rPr>
            </a:br>
            <a:endParaRPr lang="cs-CZ" dirty="0">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22EC9774-7813-4DD3-8539-F885C799324B}"/>
              </a:ext>
            </a:extLst>
          </p:cNvPr>
          <p:cNvSpPr>
            <a:spLocks noGrp="1"/>
          </p:cNvSpPr>
          <p:nvPr>
            <p:ph idx="1"/>
          </p:nvPr>
        </p:nvSpPr>
        <p:spPr>
          <a:xfrm>
            <a:off x="1175512" y="2557849"/>
            <a:ext cx="9792208" cy="3407862"/>
          </a:xfrm>
        </p:spPr>
        <p:txBody>
          <a:bodyPr vert="horz" lIns="91440" tIns="45720" rIns="91440" bIns="45720" rtlCol="0" anchor="t">
            <a:normAutofit/>
          </a:bodyPr>
          <a:lstStyle/>
          <a:p>
            <a:pPr>
              <a:lnSpc>
                <a:spcPct val="200000"/>
              </a:lnSpc>
            </a:pPr>
            <a:r>
              <a:rPr lang="cs-CZ" sz="1600" dirty="0">
                <a:effectLst>
                  <a:outerShdw blurRad="38100" dist="38100" dir="2700000" algn="tl">
                    <a:srgbClr val="000000">
                      <a:alpha val="43137"/>
                    </a:srgbClr>
                  </a:outerShdw>
                </a:effectLst>
                <a:latin typeface="Calibri"/>
                <a:cs typeface="Calibri"/>
              </a:rPr>
              <a:t>1773</a:t>
            </a:r>
            <a:r>
              <a:rPr lang="cs-CZ" sz="1600" dirty="0">
                <a:latin typeface="Calibri"/>
                <a:cs typeface="Calibri"/>
              </a:rPr>
              <a:t> – </a:t>
            </a:r>
            <a:r>
              <a:rPr lang="cs-CZ" sz="1600" dirty="0" err="1">
                <a:solidFill>
                  <a:srgbClr val="0070C0"/>
                </a:solidFill>
                <a:latin typeface="Calibri"/>
                <a:cs typeface="Calibri"/>
              </a:rPr>
              <a:t>Started</a:t>
            </a:r>
            <a:r>
              <a:rPr lang="cs-CZ" sz="1600" dirty="0">
                <a:solidFill>
                  <a:srgbClr val="0070C0"/>
                </a:solidFill>
                <a:latin typeface="Calibri"/>
                <a:cs typeface="Calibri"/>
              </a:rPr>
              <a:t> </a:t>
            </a:r>
            <a:r>
              <a:rPr lang="cs-CZ" sz="1600" dirty="0" err="1">
                <a:solidFill>
                  <a:srgbClr val="0070C0"/>
                </a:solidFill>
                <a:latin typeface="Calibri"/>
                <a:cs typeface="Calibri"/>
              </a:rPr>
              <a:t>with</a:t>
            </a:r>
            <a:r>
              <a:rPr lang="cs-CZ" sz="1600" dirty="0">
                <a:latin typeface="Calibri"/>
                <a:cs typeface="Calibri"/>
              </a:rPr>
              <a:t> </a:t>
            </a:r>
            <a:r>
              <a:rPr lang="cs-CZ" sz="1600" dirty="0" err="1">
                <a:latin typeface="Calibri"/>
                <a:cs typeface="Calibri"/>
              </a:rPr>
              <a:t>The</a:t>
            </a:r>
            <a:r>
              <a:rPr lang="cs-CZ" sz="1600" dirty="0">
                <a:latin typeface="Calibri"/>
                <a:cs typeface="Calibri"/>
              </a:rPr>
              <a:t> Boston Tea Party </a:t>
            </a:r>
            <a:endParaRPr lang="cs-CZ" sz="1600" dirty="0">
              <a:latin typeface="Calibri" panose="020F0502020204030204" pitchFamily="34" charset="0"/>
              <a:cs typeface="Calibri" panose="020F0502020204030204" pitchFamily="34" charset="0"/>
            </a:endParaRPr>
          </a:p>
          <a:p>
            <a:pPr>
              <a:lnSpc>
                <a:spcPct val="200000"/>
              </a:lnSpc>
            </a:pPr>
            <a:r>
              <a:rPr lang="cs-CZ" sz="1600" dirty="0">
                <a:effectLst>
                  <a:outerShdw blurRad="38100" dist="38100" dir="2700000" algn="tl">
                    <a:srgbClr val="000000">
                      <a:alpha val="43137"/>
                    </a:srgbClr>
                  </a:outerShdw>
                </a:effectLst>
                <a:latin typeface="Calibri"/>
                <a:cs typeface="Calibri"/>
              </a:rPr>
              <a:t>1776</a:t>
            </a:r>
            <a:r>
              <a:rPr lang="cs-CZ" sz="1600" dirty="0">
                <a:latin typeface="Calibri"/>
                <a:cs typeface="Calibri"/>
              </a:rPr>
              <a:t> - </a:t>
            </a:r>
            <a:r>
              <a:rPr lang="cs-CZ" sz="1600" dirty="0" err="1">
                <a:latin typeface="Calibri"/>
                <a:cs typeface="Calibri"/>
              </a:rPr>
              <a:t>Declaration</a:t>
            </a:r>
            <a:r>
              <a:rPr lang="cs-CZ" sz="1600" dirty="0">
                <a:latin typeface="Calibri"/>
                <a:cs typeface="Calibri"/>
              </a:rPr>
              <a:t> </a:t>
            </a:r>
            <a:r>
              <a:rPr lang="cs-CZ" sz="1600" dirty="0" err="1">
                <a:latin typeface="Calibri"/>
                <a:cs typeface="Calibri"/>
              </a:rPr>
              <a:t>of</a:t>
            </a:r>
            <a:r>
              <a:rPr lang="cs-CZ" sz="1600" dirty="0">
                <a:latin typeface="Calibri"/>
                <a:cs typeface="Calibri"/>
              </a:rPr>
              <a:t> </a:t>
            </a:r>
            <a:r>
              <a:rPr lang="cs-CZ" sz="1600" dirty="0" err="1">
                <a:latin typeface="Calibri"/>
                <a:cs typeface="Calibri"/>
              </a:rPr>
              <a:t>Independence</a:t>
            </a:r>
            <a:r>
              <a:rPr lang="cs-CZ" sz="1600" dirty="0">
                <a:solidFill>
                  <a:srgbClr val="0070C0"/>
                </a:solidFill>
                <a:latin typeface="Calibri"/>
                <a:cs typeface="Calibri"/>
              </a:rPr>
              <a:t> (a </a:t>
            </a:r>
            <a:r>
              <a:rPr lang="cs-CZ" sz="1600" dirty="0" err="1">
                <a:solidFill>
                  <a:srgbClr val="0070C0"/>
                </a:solidFill>
                <a:latin typeface="Calibri"/>
                <a:cs typeface="Calibri"/>
              </a:rPr>
              <a:t>document</a:t>
            </a:r>
            <a:r>
              <a:rPr lang="cs-CZ" sz="1600" dirty="0">
                <a:solidFill>
                  <a:srgbClr val="0070C0"/>
                </a:solidFill>
                <a:latin typeface="Calibri"/>
                <a:cs typeface="Calibri"/>
              </a:rPr>
              <a:t> </a:t>
            </a:r>
            <a:r>
              <a:rPr lang="cs-CZ" sz="1600" dirty="0" err="1">
                <a:solidFill>
                  <a:srgbClr val="0070C0"/>
                </a:solidFill>
                <a:latin typeface="Calibri"/>
                <a:cs typeface="Calibri"/>
              </a:rPr>
              <a:t>written</a:t>
            </a:r>
            <a:r>
              <a:rPr lang="cs-CZ" sz="1600" dirty="0">
                <a:solidFill>
                  <a:srgbClr val="0070C0"/>
                </a:solidFill>
                <a:latin typeface="Calibri"/>
                <a:cs typeface="Calibri"/>
              </a:rPr>
              <a:t> by Thomas Jefferson + </a:t>
            </a:r>
            <a:r>
              <a:rPr lang="cs-CZ" sz="1600" dirty="0" err="1">
                <a:solidFill>
                  <a:srgbClr val="0070C0"/>
                </a:solidFill>
                <a:latin typeface="Calibri"/>
                <a:cs typeface="Calibri"/>
              </a:rPr>
              <a:t>few</a:t>
            </a:r>
            <a:r>
              <a:rPr lang="cs-CZ" sz="1600" dirty="0">
                <a:solidFill>
                  <a:srgbClr val="0070C0"/>
                </a:solidFill>
                <a:latin typeface="Calibri"/>
                <a:cs typeface="Calibri"/>
              </a:rPr>
              <a:t> </a:t>
            </a:r>
            <a:r>
              <a:rPr lang="cs-CZ" sz="1600" dirty="0" err="1">
                <a:solidFill>
                  <a:srgbClr val="0070C0"/>
                </a:solidFill>
                <a:latin typeface="Calibri"/>
                <a:cs typeface="Calibri"/>
              </a:rPr>
              <a:t>others</a:t>
            </a:r>
            <a:r>
              <a:rPr lang="cs-CZ" sz="1600" dirty="0">
                <a:solidFill>
                  <a:srgbClr val="0070C0"/>
                </a:solidFill>
                <a:latin typeface="Calibri"/>
                <a:cs typeface="Calibri"/>
              </a:rPr>
              <a:t>)</a:t>
            </a:r>
            <a:endParaRPr lang="cs-CZ" sz="1600">
              <a:solidFill>
                <a:srgbClr val="0070C0"/>
              </a:solidFill>
              <a:latin typeface="Calibri" panose="020F0502020204030204" pitchFamily="34" charset="0"/>
              <a:cs typeface="Calibri" panose="020F0502020204030204" pitchFamily="34" charset="0"/>
            </a:endParaRPr>
          </a:p>
          <a:p>
            <a:pPr lvl="1">
              <a:lnSpc>
                <a:spcPct val="200000"/>
              </a:lnSpc>
              <a:buFont typeface="Garamond" panose="02020404030301010803" pitchFamily="18" charset="0"/>
              <a:buChar char="−"/>
            </a:pPr>
            <a:r>
              <a:rPr lang="cs-CZ" sz="1600" dirty="0">
                <a:latin typeface="Calibri" panose="020F0502020204030204" pitchFamily="34" charset="0"/>
                <a:cs typeface="Calibri" panose="020F0502020204030204" pitchFamily="34" charset="0"/>
              </a:rPr>
              <a:t>4</a:t>
            </a:r>
            <a:r>
              <a:rPr lang="cs-CZ" sz="1600" baseline="30000" dirty="0">
                <a:latin typeface="Calibri" panose="020F0502020204030204" pitchFamily="34" charset="0"/>
                <a:cs typeface="Calibri" panose="020F0502020204030204" pitchFamily="34" charset="0"/>
              </a:rPr>
              <a:t>th</a:t>
            </a:r>
            <a:r>
              <a:rPr lang="cs-CZ" sz="1600" dirty="0">
                <a:latin typeface="Calibri" panose="020F0502020204030204" pitchFamily="34" charset="0"/>
                <a:cs typeface="Calibri" panose="020F0502020204030204" pitchFamily="34" charset="0"/>
              </a:rPr>
              <a:t> July - </a:t>
            </a:r>
            <a:r>
              <a:rPr lang="cs-CZ" sz="1600" dirty="0" err="1">
                <a:latin typeface="Calibri" panose="020F0502020204030204" pitchFamily="34" charset="0"/>
                <a:cs typeface="Calibri" panose="020F0502020204030204" pitchFamily="34" charset="0"/>
              </a:rPr>
              <a:t>Independence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Day</a:t>
            </a:r>
            <a:endParaRPr lang="cs-CZ" sz="1600" dirty="0">
              <a:latin typeface="Calibri" panose="020F0502020204030204" pitchFamily="34" charset="0"/>
              <a:cs typeface="Calibri" panose="020F0502020204030204" pitchFamily="34" charset="0"/>
            </a:endParaRPr>
          </a:p>
          <a:p>
            <a:pPr lvl="1">
              <a:lnSpc>
                <a:spcPct val="200000"/>
              </a:lnSpc>
              <a:buFont typeface="Garamond" panose="02020404030301010803" pitchFamily="18" charset="0"/>
              <a:buChar char="−"/>
            </a:pPr>
            <a:r>
              <a:rPr lang="cs-CZ" sz="1600" dirty="0">
                <a:latin typeface="Calibri" panose="020F0502020204030204" pitchFamily="34" charset="0"/>
                <a:cs typeface="Calibri" panose="020F0502020204030204" pitchFamily="34" charset="0"/>
              </a:rPr>
              <a:t>Benjamin Franklin</a:t>
            </a:r>
          </a:p>
          <a:p>
            <a:pPr lvl="1">
              <a:lnSpc>
                <a:spcPct val="200000"/>
              </a:lnSpc>
              <a:buFont typeface="Garamond" panose="02020404030301010803" pitchFamily="18" charset="0"/>
              <a:buChar char="−"/>
            </a:pPr>
            <a:r>
              <a:rPr lang="cs-CZ" sz="1600" dirty="0">
                <a:latin typeface="Calibri" panose="020F0502020204030204" pitchFamily="34" charset="0"/>
                <a:cs typeface="Calibri" panose="020F0502020204030204" pitchFamily="34" charset="0"/>
              </a:rPr>
              <a:t>George Washington</a:t>
            </a:r>
          </a:p>
          <a:p>
            <a:pPr lvl="1">
              <a:lnSpc>
                <a:spcPct val="200000"/>
              </a:lnSpc>
              <a:buFont typeface="Garamond" panose="02020404030301010803" pitchFamily="18" charset="0"/>
              <a:buChar char="−"/>
            </a:pPr>
            <a:r>
              <a:rPr lang="cs-CZ" sz="1600" dirty="0">
                <a:latin typeface="Calibri" panose="020F0502020204030204" pitchFamily="34" charset="0"/>
                <a:cs typeface="Calibri" panose="020F0502020204030204" pitchFamily="34" charset="0"/>
              </a:rPr>
              <a:t>Thomas Jefferson</a:t>
            </a:r>
          </a:p>
          <a:p>
            <a:endParaRPr lang="cs-CZ" sz="1600" dirty="0">
              <a:latin typeface="Calibri" panose="020F0502020204030204" pitchFamily="34" charset="0"/>
              <a:cs typeface="Calibri" panose="020F0502020204030204" pitchFamily="34" charset="0"/>
            </a:endParaRPr>
          </a:p>
          <a:p>
            <a:endParaRPr lang="cs-CZ" sz="1600" dirty="0">
              <a:latin typeface="Calibri" panose="020F0502020204030204" pitchFamily="34" charset="0"/>
              <a:cs typeface="Calibri" panose="020F0502020204030204" pitchFamily="34" charset="0"/>
            </a:endParaRPr>
          </a:p>
          <a:p>
            <a:endParaRPr lang="cs-CZ" sz="1600" dirty="0">
              <a:latin typeface="Calibri" panose="020F0502020204030204" pitchFamily="34" charset="0"/>
              <a:cs typeface="Calibri" panose="020F0502020204030204" pitchFamily="34" charset="0"/>
            </a:endParaRPr>
          </a:p>
          <a:p>
            <a:endParaRPr lang="cs-CZ" sz="1600" dirty="0">
              <a:latin typeface="Calibri" panose="020F0502020204030204" pitchFamily="34" charset="0"/>
              <a:cs typeface="Calibri" panose="020F0502020204030204" pitchFamily="34" charset="0"/>
            </a:endParaRPr>
          </a:p>
          <a:p>
            <a:endParaRPr lang="cs-CZ" dirty="0"/>
          </a:p>
        </p:txBody>
      </p:sp>
    </p:spTree>
    <p:extLst>
      <p:ext uri="{BB962C8B-B14F-4D97-AF65-F5344CB8AC3E}">
        <p14:creationId xmlns:p14="http://schemas.microsoft.com/office/powerpoint/2010/main" val="407964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E7BD6AC2-350F-4E90-A55A-AEF81760A7AF}"/>
              </a:ext>
            </a:extLst>
          </p:cNvPr>
          <p:cNvPicPr>
            <a:picLocks noChangeAspect="1"/>
          </p:cNvPicPr>
          <p:nvPr/>
        </p:nvPicPr>
        <p:blipFill>
          <a:blip r:embed="rId2"/>
          <a:stretch>
            <a:fillRect/>
          </a:stretch>
        </p:blipFill>
        <p:spPr>
          <a:xfrm>
            <a:off x="-135148" y="146620"/>
            <a:ext cx="7832783" cy="5040756"/>
          </a:xfrm>
          <a:prstGeom prst="rect">
            <a:avLst/>
          </a:prstGeom>
        </p:spPr>
      </p:pic>
      <p:sp>
        <p:nvSpPr>
          <p:cNvPr id="3" name="TextBox 2">
            <a:extLst>
              <a:ext uri="{FF2B5EF4-FFF2-40B4-BE49-F238E27FC236}">
                <a16:creationId xmlns:a16="http://schemas.microsoft.com/office/drawing/2014/main" id="{047698B6-4E6F-4E53-887C-D41EF2F92A83}"/>
              </a:ext>
            </a:extLst>
          </p:cNvPr>
          <p:cNvSpPr txBox="1"/>
          <p:nvPr/>
        </p:nvSpPr>
        <p:spPr>
          <a:xfrm>
            <a:off x="7686136" y="1101306"/>
            <a:ext cx="439659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70C0"/>
                </a:solidFill>
                <a:latin typeface="arial"/>
                <a:cs typeface="arial"/>
              </a:rPr>
              <a:t>“We hold these truths to be self- evident, that all men are created </a:t>
            </a:r>
            <a:r>
              <a:rPr lang="en-US" b="1" u="sng" dirty="0">
                <a:solidFill>
                  <a:srgbClr val="0070C0"/>
                </a:solidFill>
                <a:latin typeface="arial"/>
                <a:cs typeface="arial"/>
              </a:rPr>
              <a:t>equa</a:t>
            </a:r>
            <a:r>
              <a:rPr lang="en-US" b="1" dirty="0">
                <a:solidFill>
                  <a:srgbClr val="0070C0"/>
                </a:solidFill>
                <a:latin typeface="arial"/>
                <a:cs typeface="arial"/>
              </a:rPr>
              <a:t>l; that they are endowed with certain unalienable rights, that among these are</a:t>
            </a:r>
            <a:r>
              <a:rPr lang="en-US" b="1" u="sng" dirty="0">
                <a:solidFill>
                  <a:srgbClr val="0070C0"/>
                </a:solidFill>
                <a:latin typeface="arial"/>
                <a:cs typeface="arial"/>
              </a:rPr>
              <a:t> life, liberty, and the pursuit of happiness</a:t>
            </a:r>
            <a:r>
              <a:rPr lang="en-US" b="1" dirty="0">
                <a:solidFill>
                  <a:srgbClr val="0070C0"/>
                </a:solidFill>
                <a:latin typeface="arial"/>
                <a:cs typeface="arial"/>
              </a:rPr>
              <a:t>.”</a:t>
            </a:r>
            <a:endParaRPr lang="en-US" b="1">
              <a:solidFill>
                <a:srgbClr val="0070C0"/>
              </a:solidFill>
              <a:latin typeface="Franklin Gothic Book" panose="02020404030301010803"/>
              <a:cs typeface="arial"/>
            </a:endParaRPr>
          </a:p>
          <a:p>
            <a:endParaRPr lang="en-US" b="1" dirty="0">
              <a:solidFill>
                <a:srgbClr val="0070C0"/>
              </a:solidFill>
              <a:latin typeface="arial"/>
              <a:cs typeface="arial"/>
            </a:endParaRPr>
          </a:p>
          <a:p>
            <a:r>
              <a:rPr lang="en-US" b="1" dirty="0">
                <a:solidFill>
                  <a:srgbClr val="0070C0"/>
                </a:solidFill>
                <a:latin typeface="arial"/>
                <a:cs typeface="arial"/>
              </a:rPr>
              <a:t>Translation B: Individuals have some basic rights that are obvious and should not be taken away.</a:t>
            </a:r>
            <a:endParaRPr lang="en-US" b="1">
              <a:solidFill>
                <a:srgbClr val="0070C0"/>
              </a:solidFill>
            </a:endParaRPr>
          </a:p>
        </p:txBody>
      </p:sp>
    </p:spTree>
    <p:extLst>
      <p:ext uri="{BB962C8B-B14F-4D97-AF65-F5344CB8AC3E}">
        <p14:creationId xmlns:p14="http://schemas.microsoft.com/office/powerpoint/2010/main" val="335537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4" name="Obrázek 3">
            <a:extLst>
              <a:ext uri="{FF2B5EF4-FFF2-40B4-BE49-F238E27FC236}">
                <a16:creationId xmlns:a16="http://schemas.microsoft.com/office/drawing/2014/main" id="{6C625375-B265-4EF6-955E-52B111CB304B}"/>
              </a:ext>
            </a:extLst>
          </p:cNvPr>
          <p:cNvPicPr>
            <a:picLocks noChangeAspect="1"/>
          </p:cNvPicPr>
          <p:nvPr/>
        </p:nvPicPr>
        <p:blipFill>
          <a:blip r:embed="rId2"/>
          <a:stretch>
            <a:fillRect/>
          </a:stretch>
        </p:blipFill>
        <p:spPr>
          <a:xfrm>
            <a:off x="1124374" y="1810642"/>
            <a:ext cx="2543746" cy="3107631"/>
          </a:xfrm>
          <a:prstGeom prst="rect">
            <a:avLst/>
          </a:prstGeom>
        </p:spPr>
      </p:pic>
      <p:pic>
        <p:nvPicPr>
          <p:cNvPr id="5" name="Obrázek 4">
            <a:extLst>
              <a:ext uri="{FF2B5EF4-FFF2-40B4-BE49-F238E27FC236}">
                <a16:creationId xmlns:a16="http://schemas.microsoft.com/office/drawing/2014/main" id="{4CE5B53D-9304-4C73-95FE-A06DAD43B271}"/>
              </a:ext>
            </a:extLst>
          </p:cNvPr>
          <p:cNvPicPr>
            <a:picLocks noChangeAspect="1"/>
          </p:cNvPicPr>
          <p:nvPr/>
        </p:nvPicPr>
        <p:blipFill>
          <a:blip r:embed="rId3"/>
          <a:stretch>
            <a:fillRect/>
          </a:stretch>
        </p:blipFill>
        <p:spPr>
          <a:xfrm>
            <a:off x="4758892" y="1810641"/>
            <a:ext cx="2566626" cy="3107631"/>
          </a:xfrm>
          <a:prstGeom prst="rect">
            <a:avLst/>
          </a:prstGeom>
        </p:spPr>
      </p:pic>
      <p:pic>
        <p:nvPicPr>
          <p:cNvPr id="6" name="Obrázek 5">
            <a:extLst>
              <a:ext uri="{FF2B5EF4-FFF2-40B4-BE49-F238E27FC236}">
                <a16:creationId xmlns:a16="http://schemas.microsoft.com/office/drawing/2014/main" id="{3D428A35-428B-4D94-870D-4012A57FA823}"/>
              </a:ext>
            </a:extLst>
          </p:cNvPr>
          <p:cNvPicPr>
            <a:picLocks noChangeAspect="1"/>
          </p:cNvPicPr>
          <p:nvPr/>
        </p:nvPicPr>
        <p:blipFill>
          <a:blip r:embed="rId4"/>
          <a:stretch>
            <a:fillRect/>
          </a:stretch>
        </p:blipFill>
        <p:spPr>
          <a:xfrm>
            <a:off x="8416291" y="1810643"/>
            <a:ext cx="2430780" cy="3130550"/>
          </a:xfrm>
          <a:prstGeom prst="rect">
            <a:avLst/>
          </a:prstGeom>
        </p:spPr>
      </p:pic>
    </p:spTree>
    <p:extLst>
      <p:ext uri="{BB962C8B-B14F-4D97-AF65-F5344CB8AC3E}">
        <p14:creationId xmlns:p14="http://schemas.microsoft.com/office/powerpoint/2010/main" val="118880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15C855A2-A446-44DF-9270-F83DBADD7EB6}"/>
              </a:ext>
            </a:extLst>
          </p:cNvPr>
          <p:cNvSpPr>
            <a:spLocks noGrp="1"/>
          </p:cNvSpPr>
          <p:nvPr>
            <p:ph type="title"/>
          </p:nvPr>
        </p:nvSpPr>
        <p:spPr>
          <a:xfrm>
            <a:off x="1175512" y="870132"/>
            <a:ext cx="9792208" cy="1527078"/>
          </a:xfrm>
        </p:spPr>
        <p:txBody>
          <a:bodyPr>
            <a:normAutofit/>
          </a:bodyPr>
          <a:lstStyle/>
          <a:p>
            <a:r>
              <a:rPr lang="cs-CZ" dirty="0">
                <a:latin typeface="Calibri" panose="020F0502020204030204" pitchFamily="34" charset="0"/>
                <a:cs typeface="Calibri" panose="020F0502020204030204" pitchFamily="34" charset="0"/>
              </a:rPr>
              <a:t>AMERICAN CIVIL WAR</a:t>
            </a:r>
          </a:p>
        </p:txBody>
      </p:sp>
      <p:sp>
        <p:nvSpPr>
          <p:cNvPr id="3" name="Zástupný obsah 2">
            <a:extLst>
              <a:ext uri="{FF2B5EF4-FFF2-40B4-BE49-F238E27FC236}">
                <a16:creationId xmlns:a16="http://schemas.microsoft.com/office/drawing/2014/main" id="{1B58F6DC-B14F-4F7B-9689-FC0479936706}"/>
              </a:ext>
            </a:extLst>
          </p:cNvPr>
          <p:cNvSpPr>
            <a:spLocks noGrp="1"/>
          </p:cNvSpPr>
          <p:nvPr>
            <p:ph idx="1"/>
          </p:nvPr>
        </p:nvSpPr>
        <p:spPr>
          <a:xfrm>
            <a:off x="1175512" y="2557849"/>
            <a:ext cx="9792208" cy="3407862"/>
          </a:xfrm>
        </p:spPr>
        <p:txBody>
          <a:bodyPr vert="horz" lIns="91440" tIns="45720" rIns="91440" bIns="45720" rtlCol="0" anchor="t">
            <a:normAutofit/>
          </a:bodyPr>
          <a:lstStyle/>
          <a:p>
            <a:pPr>
              <a:lnSpc>
                <a:spcPct val="200000"/>
              </a:lnSpc>
            </a:pPr>
            <a:r>
              <a:rPr lang="cs-CZ"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1861</a:t>
            </a:r>
            <a:r>
              <a:rPr lang="cs-CZ" sz="1600" dirty="0">
                <a:latin typeface="Calibri" panose="020F0502020204030204" pitchFamily="34" charset="0"/>
                <a:cs typeface="Calibri" panose="020F0502020204030204" pitchFamily="34" charset="0"/>
              </a:rPr>
              <a:t> - </a:t>
            </a:r>
            <a:r>
              <a:rPr lang="cs-CZ" sz="1600" dirty="0" err="1">
                <a:latin typeface="Calibri" panose="020F0502020204030204" pitchFamily="34" charset="0"/>
                <a:cs typeface="Calibri" panose="020F0502020204030204" pitchFamily="34" charset="0"/>
              </a:rPr>
              <a:t>North</a:t>
            </a:r>
            <a:r>
              <a:rPr lang="cs-CZ" sz="1600" dirty="0">
                <a:latin typeface="Calibri" panose="020F0502020204030204" pitchFamily="34" charset="0"/>
                <a:cs typeface="Calibri" panose="020F0502020204030204" pitchFamily="34" charset="0"/>
              </a:rPr>
              <a:t> versus </a:t>
            </a:r>
            <a:r>
              <a:rPr lang="cs-CZ" sz="1600" dirty="0" err="1">
                <a:latin typeface="Calibri" panose="020F0502020204030204" pitchFamily="34" charset="0"/>
                <a:cs typeface="Calibri" panose="020F0502020204030204" pitchFamily="34" charset="0"/>
              </a:rPr>
              <a:t>South</a:t>
            </a:r>
            <a:endParaRPr lang="cs-CZ" sz="1600" dirty="0">
              <a:latin typeface="Calibri" panose="020F0502020204030204" pitchFamily="34" charset="0"/>
              <a:cs typeface="Calibri" panose="020F0502020204030204" pitchFamily="34" charset="0"/>
            </a:endParaRPr>
          </a:p>
          <a:p>
            <a:pPr>
              <a:lnSpc>
                <a:spcPct val="200000"/>
              </a:lnSpc>
            </a:pPr>
            <a:r>
              <a:rPr lang="cs-CZ" sz="1600" dirty="0">
                <a:latin typeface="Calibri"/>
                <a:cs typeface="Calibri"/>
              </a:rPr>
              <a:t>T</a:t>
            </a:r>
            <a:r>
              <a:rPr lang="en-US" sz="1600" dirty="0">
                <a:latin typeface="Calibri"/>
                <a:cs typeface="Calibri"/>
              </a:rPr>
              <a:t>he main origin of the dispute – slavery  </a:t>
            </a:r>
            <a:r>
              <a:rPr lang="en-US" sz="1600" dirty="0">
                <a:solidFill>
                  <a:srgbClr val="0070C0"/>
                </a:solidFill>
                <a:latin typeface="Calibri"/>
                <a:cs typeface="Calibri"/>
              </a:rPr>
              <a:t>PERHAPS, BUT, THE MAIN PROBLEM WAS THAT THE SOUTHERN (RICH) COLONIES WANTED TO SEPARATE AND ABRAHAM LINCOLN COULD NOT HAVE THAT HAPPEN</a:t>
            </a:r>
            <a:endParaRPr lang="en-US" sz="1600" dirty="0">
              <a:solidFill>
                <a:srgbClr val="0070C0"/>
              </a:solidFill>
              <a:latin typeface="Calibri" panose="020F0502020204030204" pitchFamily="34" charset="0"/>
              <a:cs typeface="Calibri" panose="020F0502020204030204" pitchFamily="34" charset="0"/>
            </a:endParaRPr>
          </a:p>
          <a:p>
            <a:pPr marL="895350" indent="-625475">
              <a:lnSpc>
                <a:spcPct val="200000"/>
              </a:lnSpc>
              <a:buFont typeface="Garamond" panose="02020404030301010803" pitchFamily="18" charset="0"/>
              <a:buChar char="−"/>
            </a:pPr>
            <a:r>
              <a:rPr lang="en-US" sz="1600" dirty="0">
                <a:latin typeface="Calibri" panose="020F0502020204030204" pitchFamily="34" charset="0"/>
                <a:cs typeface="Calibri" panose="020F0502020204030204" pitchFamily="34" charset="0"/>
              </a:rPr>
              <a:t>The North wanted to abolish slavery</a:t>
            </a:r>
          </a:p>
          <a:p>
            <a:pPr marL="895350" indent="-625475">
              <a:lnSpc>
                <a:spcPct val="200000"/>
              </a:lnSpc>
              <a:buFont typeface="Garamond" panose="02020404030301010803" pitchFamily="18" charset="0"/>
              <a:buChar char="−"/>
            </a:pPr>
            <a:r>
              <a:rPr lang="en-US" sz="1600" dirty="0">
                <a:latin typeface="Calibri" panose="020F0502020204030204" pitchFamily="34" charset="0"/>
                <a:cs typeface="Calibri" panose="020F0502020204030204" pitchFamily="34" charset="0"/>
              </a:rPr>
              <a:t>The South wanted to keep slavery</a:t>
            </a:r>
          </a:p>
          <a:p>
            <a:pPr marL="0" indent="0">
              <a:lnSpc>
                <a:spcPct val="200000"/>
              </a:lnSpc>
              <a:buNone/>
            </a:pPr>
            <a:endParaRPr lang="en-US" dirty="0"/>
          </a:p>
        </p:txBody>
      </p:sp>
    </p:spTree>
    <p:extLst>
      <p:ext uri="{BB962C8B-B14F-4D97-AF65-F5344CB8AC3E}">
        <p14:creationId xmlns:p14="http://schemas.microsoft.com/office/powerpoint/2010/main" val="119677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30FBC78D-71FE-4990-B1F4-C33E47F1731F}"/>
              </a:ext>
            </a:extLst>
          </p:cNvPr>
          <p:cNvSpPr>
            <a:spLocks noGrp="1"/>
          </p:cNvSpPr>
          <p:nvPr>
            <p:ph type="title"/>
          </p:nvPr>
        </p:nvSpPr>
        <p:spPr>
          <a:xfrm>
            <a:off x="1175512" y="870132"/>
            <a:ext cx="9792208" cy="1527078"/>
          </a:xfrm>
        </p:spPr>
        <p:txBody>
          <a:bodyPr>
            <a:normAutofit/>
          </a:bodyPr>
          <a:lstStyle/>
          <a:p>
            <a:r>
              <a:rPr lang="cs-CZ" dirty="0">
                <a:latin typeface="Calibri" panose="020F0502020204030204" pitchFamily="34" charset="0"/>
                <a:cs typeface="Calibri" panose="020F0502020204030204" pitchFamily="34" charset="0"/>
              </a:rPr>
              <a:t>AMERICAN CIVIL WAR</a:t>
            </a:r>
            <a:endParaRPr lang="cs-CZ" dirty="0"/>
          </a:p>
        </p:txBody>
      </p:sp>
      <p:sp>
        <p:nvSpPr>
          <p:cNvPr id="3" name="Zástupný obsah 2">
            <a:extLst>
              <a:ext uri="{FF2B5EF4-FFF2-40B4-BE49-F238E27FC236}">
                <a16:creationId xmlns:a16="http://schemas.microsoft.com/office/drawing/2014/main" id="{48A70857-2C22-4FD7-9BFC-2016D7F21BB1}"/>
              </a:ext>
            </a:extLst>
          </p:cNvPr>
          <p:cNvSpPr>
            <a:spLocks noGrp="1"/>
          </p:cNvSpPr>
          <p:nvPr>
            <p:ph idx="1"/>
          </p:nvPr>
        </p:nvSpPr>
        <p:spPr>
          <a:xfrm>
            <a:off x="1175512" y="2557849"/>
            <a:ext cx="9792208" cy="3407862"/>
          </a:xfrm>
        </p:spPr>
        <p:txBody>
          <a:bodyPr vert="horz" lIns="91440" tIns="45720" rIns="91440" bIns="45720" rtlCol="0" anchor="t">
            <a:normAutofit/>
          </a:bodyPr>
          <a:lstStyle/>
          <a:p>
            <a:pPr>
              <a:lnSpc>
                <a:spcPct val="200000"/>
              </a:lnSpc>
            </a:pPr>
            <a:r>
              <a:rPr lang="en-US" sz="1600" dirty="0">
                <a:latin typeface="Calibri" panose="020F0502020204030204" pitchFamily="34" charset="0"/>
                <a:cs typeface="Calibri" panose="020F0502020204030204" pitchFamily="34" charset="0"/>
              </a:rPr>
              <a:t>President Abraham Lincoln was elected</a:t>
            </a:r>
          </a:p>
          <a:p>
            <a:pPr>
              <a:lnSpc>
                <a:spcPct val="200000"/>
              </a:lnSpc>
            </a:pPr>
            <a:r>
              <a:rPr lang="en-US" sz="1600" dirty="0">
                <a:latin typeface="Calibri" panose="020F0502020204030204" pitchFamily="34" charset="0"/>
                <a:cs typeface="Calibri" panose="020F0502020204030204" pitchFamily="34" charset="0"/>
              </a:rPr>
              <a:t>Later, the president was </a:t>
            </a:r>
            <a:r>
              <a:rPr lang="en-US" sz="1600" dirty="0" err="1">
                <a:latin typeface="Calibri" panose="020F0502020204030204" pitchFamily="34" charset="0"/>
                <a:cs typeface="Calibri" panose="020F0502020204030204" pitchFamily="34" charset="0"/>
              </a:rPr>
              <a:t>kille</a:t>
            </a:r>
            <a:r>
              <a:rPr lang="cs-CZ" sz="1600" dirty="0">
                <a:latin typeface="Calibri" panose="020F0502020204030204" pitchFamily="34" charset="0"/>
                <a:cs typeface="Calibri" panose="020F0502020204030204" pitchFamily="34" charset="0"/>
              </a:rPr>
              <a:t>d</a:t>
            </a:r>
          </a:p>
          <a:p>
            <a:pPr>
              <a:lnSpc>
                <a:spcPct val="200000"/>
              </a:lnSpc>
            </a:pPr>
            <a:r>
              <a:rPr lang="cs-CZ" sz="1600" dirty="0">
                <a:solidFill>
                  <a:srgbClr val="0070C0"/>
                </a:solidFill>
                <a:latin typeface="Calibri"/>
                <a:cs typeface="Calibri"/>
              </a:rPr>
              <a:t>(ASSASSINATED)</a:t>
            </a:r>
          </a:p>
          <a:p>
            <a:pPr>
              <a:lnSpc>
                <a:spcPct val="200000"/>
              </a:lnSpc>
            </a:pP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North</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won</a:t>
            </a:r>
            <a:endParaRPr lang="cs-CZ" sz="1600" dirty="0">
              <a:latin typeface="Calibri" panose="020F0502020204030204" pitchFamily="34" charset="0"/>
              <a:cs typeface="Calibri" panose="020F0502020204030204" pitchFamily="34" charset="0"/>
            </a:endParaRPr>
          </a:p>
          <a:p>
            <a:pPr>
              <a:lnSpc>
                <a:spcPct val="200000"/>
              </a:lnSpc>
            </a:pPr>
            <a:endParaRPr lang="cs-CZ" sz="1600" dirty="0">
              <a:latin typeface="Calibri" panose="020F0502020204030204" pitchFamily="34" charset="0"/>
              <a:cs typeface="Calibri" panose="020F0502020204030204" pitchFamily="34" charset="0"/>
            </a:endParaRPr>
          </a:p>
          <a:p>
            <a:endParaRPr lang="cs-CZ" dirty="0"/>
          </a:p>
        </p:txBody>
      </p:sp>
      <p:pic>
        <p:nvPicPr>
          <p:cNvPr id="6" name="Obrázek 5">
            <a:extLst>
              <a:ext uri="{FF2B5EF4-FFF2-40B4-BE49-F238E27FC236}">
                <a16:creationId xmlns:a16="http://schemas.microsoft.com/office/drawing/2014/main" id="{242F5A3E-399C-4D77-A334-5A3E9AE08EB7}"/>
              </a:ext>
            </a:extLst>
          </p:cNvPr>
          <p:cNvPicPr>
            <a:picLocks noChangeAspect="1"/>
          </p:cNvPicPr>
          <p:nvPr/>
        </p:nvPicPr>
        <p:blipFill rotWithShape="1">
          <a:blip r:embed="rId2"/>
          <a:srcRect l="-1" t="-1" r="211" b="13517"/>
          <a:stretch/>
        </p:blipFill>
        <p:spPr>
          <a:xfrm>
            <a:off x="4303087" y="3429000"/>
            <a:ext cx="888482" cy="600609"/>
          </a:xfrm>
          <a:prstGeom prst="rect">
            <a:avLst/>
          </a:prstGeom>
        </p:spPr>
      </p:pic>
    </p:spTree>
    <p:extLst>
      <p:ext uri="{BB962C8B-B14F-4D97-AF65-F5344CB8AC3E}">
        <p14:creationId xmlns:p14="http://schemas.microsoft.com/office/powerpoint/2010/main" val="408228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4" name="Obrázek 3">
            <a:extLst>
              <a:ext uri="{FF2B5EF4-FFF2-40B4-BE49-F238E27FC236}">
                <a16:creationId xmlns:a16="http://schemas.microsoft.com/office/drawing/2014/main" id="{00C8CB54-1DB7-4E44-B067-90694EEAC763}"/>
              </a:ext>
            </a:extLst>
          </p:cNvPr>
          <p:cNvPicPr>
            <a:picLocks noChangeAspect="1"/>
          </p:cNvPicPr>
          <p:nvPr/>
        </p:nvPicPr>
        <p:blipFill>
          <a:blip r:embed="rId2"/>
          <a:stretch>
            <a:fillRect/>
          </a:stretch>
        </p:blipFill>
        <p:spPr>
          <a:xfrm>
            <a:off x="1337605" y="850077"/>
            <a:ext cx="9516789" cy="5354780"/>
          </a:xfrm>
          <a:prstGeom prst="rect">
            <a:avLst/>
          </a:prstGeom>
        </p:spPr>
      </p:pic>
    </p:spTree>
    <p:extLst>
      <p:ext uri="{BB962C8B-B14F-4D97-AF65-F5344CB8AC3E}">
        <p14:creationId xmlns:p14="http://schemas.microsoft.com/office/powerpoint/2010/main" val="380498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3D8E83B9-95EF-42DF-B468-4CD6D3F5DDF4}"/>
              </a:ext>
            </a:extLst>
          </p:cNvPr>
          <p:cNvSpPr>
            <a:spLocks noGrp="1"/>
          </p:cNvSpPr>
          <p:nvPr>
            <p:ph type="title"/>
          </p:nvPr>
        </p:nvSpPr>
        <p:spPr>
          <a:xfrm>
            <a:off x="1175512" y="870132"/>
            <a:ext cx="9792208" cy="1527078"/>
          </a:xfrm>
        </p:spPr>
        <p:txBody>
          <a:bodyPr>
            <a:normAutofit fontScale="90000"/>
          </a:bodyPr>
          <a:lstStyle/>
          <a:p>
            <a:br>
              <a:rPr lang="cs-CZ" dirty="0">
                <a:latin typeface="Calibri" panose="020F0502020204030204" pitchFamily="34" charset="0"/>
                <a:cs typeface="Calibri" panose="020F0502020204030204" pitchFamily="34" charset="0"/>
              </a:rPr>
            </a:br>
            <a:r>
              <a:rPr lang="cs-CZ" dirty="0">
                <a:latin typeface="Calibri" panose="020F0502020204030204" pitchFamily="34" charset="0"/>
                <a:cs typeface="Calibri" panose="020F0502020204030204" pitchFamily="34" charset="0"/>
              </a:rPr>
              <a:t>WORLD WAR II</a:t>
            </a:r>
            <a:br>
              <a:rPr lang="cs-CZ" dirty="0">
                <a:latin typeface="Calibri" panose="020F0502020204030204" pitchFamily="34" charset="0"/>
                <a:cs typeface="Calibri" panose="020F0502020204030204" pitchFamily="34" charset="0"/>
              </a:rPr>
            </a:br>
            <a:endParaRPr lang="cs-CZ" dirty="0">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1758E187-950B-4155-8773-8823333F4204}"/>
              </a:ext>
            </a:extLst>
          </p:cNvPr>
          <p:cNvSpPr>
            <a:spLocks noGrp="1"/>
          </p:cNvSpPr>
          <p:nvPr>
            <p:ph idx="1"/>
          </p:nvPr>
        </p:nvSpPr>
        <p:spPr>
          <a:xfrm>
            <a:off x="1175512" y="2557849"/>
            <a:ext cx="9792208" cy="3407862"/>
          </a:xfrm>
        </p:spPr>
        <p:txBody>
          <a:bodyPr>
            <a:normAutofit/>
          </a:bodyPr>
          <a:lstStyle/>
          <a:p>
            <a:pPr>
              <a:lnSpc>
                <a:spcPct val="200000"/>
              </a:lnSpc>
            </a:pPr>
            <a:r>
              <a:rPr lang="en-US" sz="1600" dirty="0">
                <a:latin typeface="Calibri" panose="020F0502020204030204" pitchFamily="34" charset="0"/>
                <a:cs typeface="Calibri" panose="020F0502020204030204" pitchFamily="34" charset="0"/>
              </a:rPr>
              <a:t>On</a:t>
            </a:r>
            <a:r>
              <a:rPr lang="cs-CZ" sz="1600" dirty="0">
                <a:latin typeface="Calibri" panose="020F0502020204030204" pitchFamily="34" charset="0"/>
                <a:cs typeface="Calibri" panose="020F0502020204030204" pitchFamily="34" charset="0"/>
              </a:rPr>
              <a:t> </a:t>
            </a:r>
            <a:r>
              <a:rPr lang="cs-CZ"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cs-CZ" sz="1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December</a:t>
            </a:r>
            <a:r>
              <a:rPr lang="en-US" sz="1600" dirty="0">
                <a:latin typeface="Calibri" panose="020F0502020204030204" pitchFamily="34" charset="0"/>
                <a:cs typeface="Calibri" panose="020F0502020204030204" pitchFamily="34" charset="0"/>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1941</a:t>
            </a:r>
            <a:r>
              <a:rPr lang="en-US" sz="1600" dirty="0">
                <a:latin typeface="Calibri" panose="020F0502020204030204" pitchFamily="34" charset="0"/>
                <a:cs typeface="Calibri" panose="020F0502020204030204" pitchFamily="34" charset="0"/>
              </a:rPr>
              <a:t>, the United States entered World War II</a:t>
            </a:r>
            <a:endParaRPr lang="cs-CZ" sz="1600" dirty="0">
              <a:latin typeface="Calibri" panose="020F0502020204030204" pitchFamily="34" charset="0"/>
              <a:cs typeface="Calibri" panose="020F0502020204030204" pitchFamily="34" charset="0"/>
            </a:endParaRPr>
          </a:p>
          <a:p>
            <a:pPr>
              <a:lnSpc>
                <a:spcPct val="200000"/>
              </a:lnSpc>
            </a:pPr>
            <a:r>
              <a:rPr lang="en-US" sz="1600" dirty="0">
                <a:latin typeface="Calibri" panose="020F0502020204030204" pitchFamily="34" charset="0"/>
                <a:cs typeface="Calibri" panose="020F0502020204030204" pitchFamily="34" charset="0"/>
              </a:rPr>
              <a:t>Japan's attack on the US naval base - Pearl Harbor</a:t>
            </a:r>
            <a:endParaRPr lang="cs-CZ" sz="1600" dirty="0">
              <a:latin typeface="Calibri" panose="020F0502020204030204" pitchFamily="34" charset="0"/>
              <a:cs typeface="Calibri" panose="020F0502020204030204" pitchFamily="34" charset="0"/>
            </a:endParaRPr>
          </a:p>
          <a:p>
            <a:pPr>
              <a:lnSpc>
                <a:spcPct val="200000"/>
              </a:lnSpc>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1950</a:t>
            </a:r>
            <a:r>
              <a:rPr lang="en-US" sz="1600" dirty="0">
                <a:latin typeface="Calibri" panose="020F0502020204030204" pitchFamily="34" charset="0"/>
                <a:cs typeface="Calibri" panose="020F0502020204030204" pitchFamily="34" charset="0"/>
              </a:rPr>
              <a:t> Korean War</a:t>
            </a:r>
          </a:p>
          <a:p>
            <a:pPr>
              <a:lnSpc>
                <a:spcPct val="200000"/>
              </a:lnSpc>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1955-1975</a:t>
            </a:r>
            <a:r>
              <a:rPr lang="en-US" sz="1600" dirty="0">
                <a:latin typeface="Calibri" panose="020F0502020204030204" pitchFamily="34" charset="0"/>
                <a:cs typeface="Calibri" panose="020F0502020204030204" pitchFamily="34" charset="0"/>
              </a:rPr>
              <a:t> Vietnam War</a:t>
            </a:r>
          </a:p>
          <a:p>
            <a:endParaRPr lang="en-US" dirty="0"/>
          </a:p>
          <a:p>
            <a:endParaRPr lang="cs-CZ" dirty="0"/>
          </a:p>
        </p:txBody>
      </p:sp>
    </p:spTree>
    <p:extLst>
      <p:ext uri="{BB962C8B-B14F-4D97-AF65-F5344CB8AC3E}">
        <p14:creationId xmlns:p14="http://schemas.microsoft.com/office/powerpoint/2010/main" val="3586403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4" name="Obrázek 3">
            <a:extLst>
              <a:ext uri="{FF2B5EF4-FFF2-40B4-BE49-F238E27FC236}">
                <a16:creationId xmlns:a16="http://schemas.microsoft.com/office/drawing/2014/main" id="{6B61BA3E-9BBB-41CF-8BC6-47F0C204B06D}"/>
              </a:ext>
            </a:extLst>
          </p:cNvPr>
          <p:cNvPicPr>
            <a:picLocks noChangeAspect="1"/>
          </p:cNvPicPr>
          <p:nvPr/>
        </p:nvPicPr>
        <p:blipFill>
          <a:blip r:embed="rId2"/>
          <a:stretch>
            <a:fillRect/>
          </a:stretch>
        </p:blipFill>
        <p:spPr>
          <a:xfrm>
            <a:off x="1625596" y="868329"/>
            <a:ext cx="9104608" cy="5121342"/>
          </a:xfrm>
          <a:prstGeom prst="rect">
            <a:avLst/>
          </a:prstGeom>
        </p:spPr>
      </p:pic>
    </p:spTree>
    <p:extLst>
      <p:ext uri="{BB962C8B-B14F-4D97-AF65-F5344CB8AC3E}">
        <p14:creationId xmlns:p14="http://schemas.microsoft.com/office/powerpoint/2010/main" val="336328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1B914369-E898-48AA-B2FA-806D7ADF426D}"/>
              </a:ext>
            </a:extLst>
          </p:cNvPr>
          <p:cNvSpPr>
            <a:spLocks noGrp="1"/>
          </p:cNvSpPr>
          <p:nvPr>
            <p:ph type="title"/>
          </p:nvPr>
        </p:nvSpPr>
        <p:spPr>
          <a:xfrm>
            <a:off x="1175512" y="870132"/>
            <a:ext cx="9792208" cy="1527078"/>
          </a:xfrm>
        </p:spPr>
        <p:txBody>
          <a:bodyPr>
            <a:normAutofit/>
          </a:bodyPr>
          <a:lstStyle/>
          <a:p>
            <a:r>
              <a:rPr lang="cs-CZ" dirty="0">
                <a:latin typeface="Calibri" panose="020F0502020204030204" pitchFamily="34" charset="0"/>
                <a:cs typeface="Calibri" panose="020F0502020204030204" pitchFamily="34" charset="0"/>
              </a:rPr>
              <a:t>11</a:t>
            </a:r>
            <a:r>
              <a:rPr lang="cs-CZ" baseline="30000" dirty="0">
                <a:latin typeface="Calibri" panose="020F0502020204030204" pitchFamily="34" charset="0"/>
                <a:cs typeface="Calibri" panose="020F0502020204030204" pitchFamily="34" charset="0"/>
              </a:rPr>
              <a:t>th</a:t>
            </a:r>
            <a:r>
              <a:rPr lang="cs-CZ" dirty="0">
                <a:latin typeface="Calibri" panose="020F0502020204030204" pitchFamily="34" charset="0"/>
                <a:cs typeface="Calibri" panose="020F0502020204030204" pitchFamily="34" charset="0"/>
              </a:rPr>
              <a:t> SEPTEMBER 2001</a:t>
            </a:r>
          </a:p>
        </p:txBody>
      </p:sp>
      <p:sp>
        <p:nvSpPr>
          <p:cNvPr id="3" name="Zástupný obsah 2">
            <a:extLst>
              <a:ext uri="{FF2B5EF4-FFF2-40B4-BE49-F238E27FC236}">
                <a16:creationId xmlns:a16="http://schemas.microsoft.com/office/drawing/2014/main" id="{D48D7CFF-83C0-481B-957C-6E171890FC46}"/>
              </a:ext>
            </a:extLst>
          </p:cNvPr>
          <p:cNvSpPr>
            <a:spLocks noGrp="1"/>
          </p:cNvSpPr>
          <p:nvPr>
            <p:ph idx="1"/>
          </p:nvPr>
        </p:nvSpPr>
        <p:spPr>
          <a:xfrm>
            <a:off x="1175512" y="2557849"/>
            <a:ext cx="9792208" cy="3407862"/>
          </a:xfrm>
        </p:spPr>
        <p:txBody>
          <a:bodyPr vert="horz" lIns="91440" tIns="45720" rIns="91440" bIns="45720" rtlCol="0" anchor="t">
            <a:normAutofit/>
          </a:bodyPr>
          <a:lstStyle/>
          <a:p>
            <a:r>
              <a:rPr lang="cs-CZ" sz="1600" dirty="0">
                <a:latin typeface="Calibri" panose="020F0502020204030204" pitchFamily="34" charset="0"/>
                <a:cs typeface="Calibri" panose="020F0502020204030204" pitchFamily="34" charset="0"/>
              </a:rPr>
              <a:t>T</a:t>
            </a:r>
            <a:r>
              <a:rPr lang="en-US" sz="1600" dirty="0" err="1">
                <a:latin typeface="Calibri" panose="020F0502020204030204" pitchFamily="34" charset="0"/>
                <a:cs typeface="Calibri" panose="020F0502020204030204" pitchFamily="34" charset="0"/>
              </a:rPr>
              <a:t>errorist</a:t>
            </a:r>
            <a:r>
              <a:rPr lang="en-US" sz="1600" dirty="0">
                <a:latin typeface="Calibri" panose="020F0502020204030204" pitchFamily="34" charset="0"/>
                <a:cs typeface="Calibri" panose="020F0502020204030204" pitchFamily="34" charset="0"/>
              </a:rPr>
              <a:t> attack on a shopping center</a:t>
            </a:r>
          </a:p>
          <a:p>
            <a:endParaRPr lang="en-US" sz="1600" dirty="0">
              <a:latin typeface="Calibri" panose="020F0502020204030204" pitchFamily="34" charset="0"/>
              <a:cs typeface="Calibri" panose="020F0502020204030204" pitchFamily="34" charset="0"/>
            </a:endParaRPr>
          </a:p>
          <a:p>
            <a:r>
              <a:rPr lang="en-US" sz="1600">
                <a:latin typeface="Calibri"/>
                <a:cs typeface="Calibri"/>
              </a:rPr>
              <a:t>How  did this affected</a:t>
            </a:r>
            <a:r>
              <a:rPr lang="en-US" sz="1600" dirty="0">
                <a:latin typeface="Calibri"/>
                <a:cs typeface="Calibri"/>
              </a:rPr>
              <a:t> the world </a:t>
            </a:r>
            <a:endParaRPr lang="en-US" sz="1600" dirty="0">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7FB534BA-5D34-43C4-8009-6071BFE68641}"/>
              </a:ext>
            </a:extLst>
          </p:cNvPr>
          <p:cNvPicPr>
            <a:picLocks noChangeAspect="1"/>
          </p:cNvPicPr>
          <p:nvPr/>
        </p:nvPicPr>
        <p:blipFill>
          <a:blip r:embed="rId2"/>
          <a:stretch>
            <a:fillRect/>
          </a:stretch>
        </p:blipFill>
        <p:spPr>
          <a:xfrm>
            <a:off x="4958207" y="2557849"/>
            <a:ext cx="6219825" cy="3495675"/>
          </a:xfrm>
          <a:prstGeom prst="rect">
            <a:avLst/>
          </a:prstGeom>
        </p:spPr>
      </p:pic>
    </p:spTree>
    <p:extLst>
      <p:ext uri="{BB962C8B-B14F-4D97-AF65-F5344CB8AC3E}">
        <p14:creationId xmlns:p14="http://schemas.microsoft.com/office/powerpoint/2010/main" val="412474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AE06416A-3F15-4DD5-97AC-1DCA99B9565B}"/>
              </a:ext>
            </a:extLst>
          </p:cNvPr>
          <p:cNvSpPr>
            <a:spLocks noGrp="1"/>
          </p:cNvSpPr>
          <p:nvPr>
            <p:ph type="title"/>
          </p:nvPr>
        </p:nvSpPr>
        <p:spPr>
          <a:xfrm>
            <a:off x="1175512" y="870132"/>
            <a:ext cx="9792208" cy="1527078"/>
          </a:xfrm>
        </p:spPr>
        <p:txBody>
          <a:bodyPr>
            <a:normAutofit/>
          </a:bodyPr>
          <a:lstStyle/>
          <a:p>
            <a:r>
              <a:rPr lang="cs-CZ">
                <a:latin typeface="Calibri" panose="020F0502020204030204" pitchFamily="34" charset="0"/>
                <a:cs typeface="Calibri" panose="020F0502020204030204" pitchFamily="34" charset="0"/>
              </a:rPr>
              <a:t>CONTENT</a:t>
            </a:r>
          </a:p>
        </p:txBody>
      </p:sp>
      <p:sp>
        <p:nvSpPr>
          <p:cNvPr id="3" name="Zástupný obsah 2">
            <a:extLst>
              <a:ext uri="{FF2B5EF4-FFF2-40B4-BE49-F238E27FC236}">
                <a16:creationId xmlns:a16="http://schemas.microsoft.com/office/drawing/2014/main" id="{4D249490-10F0-41F4-B054-616DF4E48DC7}"/>
              </a:ext>
            </a:extLst>
          </p:cNvPr>
          <p:cNvSpPr>
            <a:spLocks noGrp="1"/>
          </p:cNvSpPr>
          <p:nvPr>
            <p:ph idx="1"/>
          </p:nvPr>
        </p:nvSpPr>
        <p:spPr>
          <a:xfrm>
            <a:off x="1175512" y="2557849"/>
            <a:ext cx="9792208" cy="3407862"/>
          </a:xfrm>
        </p:spPr>
        <p:txBody>
          <a:bodyPr>
            <a:normAutofit/>
          </a:bodyPr>
          <a:lstStyle/>
          <a:p>
            <a:pPr>
              <a:lnSpc>
                <a:spcPct val="120000"/>
              </a:lnSpc>
            </a:pPr>
            <a:r>
              <a:rPr lang="cs-CZ" sz="1600" dirty="0" err="1">
                <a:latin typeface="Calibri" panose="020F0502020204030204" pitchFamily="34" charset="0"/>
                <a:cs typeface="Calibri" panose="020F0502020204030204" pitchFamily="34" charset="0"/>
              </a:rPr>
              <a:t>Pre</a:t>
            </a:r>
            <a:r>
              <a:rPr lang="cs-CZ" sz="1600" dirty="0">
                <a:latin typeface="Calibri" panose="020F0502020204030204" pitchFamily="34" charset="0"/>
                <a:cs typeface="Calibri" panose="020F0502020204030204" pitchFamily="34" charset="0"/>
              </a:rPr>
              <a:t> – </a:t>
            </a:r>
            <a:r>
              <a:rPr lang="cs-CZ" sz="1600" dirty="0" err="1">
                <a:latin typeface="Calibri" panose="020F0502020204030204" pitchFamily="34" charset="0"/>
                <a:cs typeface="Calibri" panose="020F0502020204030204" pitchFamily="34" charset="0"/>
              </a:rPr>
              <a:t>Columbian</a:t>
            </a:r>
            <a:r>
              <a:rPr lang="cs-CZ" sz="1600" dirty="0">
                <a:latin typeface="Calibri" panose="020F0502020204030204" pitchFamily="34" charset="0"/>
                <a:cs typeface="Calibri" panose="020F0502020204030204" pitchFamily="34" charset="0"/>
              </a:rPr>
              <a:t> America</a:t>
            </a:r>
          </a:p>
          <a:p>
            <a:pPr>
              <a:lnSpc>
                <a:spcPct val="120000"/>
              </a:lnSpc>
            </a:pPr>
            <a:r>
              <a:rPr lang="cs-CZ" sz="1600" dirty="0" err="1">
                <a:latin typeface="Calibri" panose="020F0502020204030204" pitchFamily="34" charset="0"/>
                <a:cs typeface="Calibri" panose="020F0502020204030204" pitchFamily="34" charset="0"/>
              </a:rPr>
              <a:t>Columbian</a:t>
            </a:r>
            <a:r>
              <a:rPr lang="cs-CZ" sz="1600" dirty="0">
                <a:latin typeface="Calibri" panose="020F0502020204030204" pitchFamily="34" charset="0"/>
                <a:cs typeface="Calibri" panose="020F0502020204030204" pitchFamily="34" charset="0"/>
              </a:rPr>
              <a:t> America</a:t>
            </a:r>
          </a:p>
          <a:p>
            <a:pPr>
              <a:lnSpc>
                <a:spcPct val="120000"/>
              </a:lnSpc>
            </a:pPr>
            <a:r>
              <a:rPr lang="cs-CZ" sz="1600" dirty="0" err="1">
                <a:latin typeface="Calibri" panose="020F0502020204030204" pitchFamily="34" charset="0"/>
                <a:cs typeface="Calibri" panose="020F0502020204030204" pitchFamily="34" charset="0"/>
              </a:rPr>
              <a:t>The</a:t>
            </a:r>
            <a:r>
              <a:rPr lang="cs-CZ" sz="1600" dirty="0">
                <a:latin typeface="Calibri" panose="020F0502020204030204" pitchFamily="34" charset="0"/>
                <a:cs typeface="Calibri" panose="020F0502020204030204" pitchFamily="34" charset="0"/>
              </a:rPr>
              <a:t> settlement </a:t>
            </a:r>
            <a:r>
              <a:rPr lang="cs-CZ" sz="1600" dirty="0" err="1">
                <a:latin typeface="Calibri" panose="020F0502020204030204" pitchFamily="34" charset="0"/>
                <a:cs typeface="Calibri" panose="020F0502020204030204" pitchFamily="34" charset="0"/>
              </a:rPr>
              <a:t>of</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European</a:t>
            </a:r>
            <a:r>
              <a:rPr lang="cs-CZ" sz="1600" dirty="0">
                <a:latin typeface="Calibri" panose="020F0502020204030204" pitchFamily="34" charset="0"/>
                <a:cs typeface="Calibri" panose="020F0502020204030204" pitchFamily="34" charset="0"/>
              </a:rPr>
              <a:t> America</a:t>
            </a:r>
          </a:p>
          <a:p>
            <a:pPr>
              <a:lnSpc>
                <a:spcPct val="120000"/>
              </a:lnSpc>
            </a:pPr>
            <a:r>
              <a:rPr lang="cs-CZ" sz="1600" dirty="0" err="1">
                <a:latin typeface="Calibri" panose="020F0502020204030204" pitchFamily="34" charset="0"/>
                <a:cs typeface="Calibri" panose="020F0502020204030204" pitchFamily="34" charset="0"/>
              </a:rPr>
              <a:t>War</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of</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independence</a:t>
            </a:r>
            <a:endParaRPr lang="cs-CZ" sz="1600" dirty="0">
              <a:latin typeface="Calibri" panose="020F0502020204030204" pitchFamily="34" charset="0"/>
              <a:cs typeface="Calibri" panose="020F0502020204030204" pitchFamily="34" charset="0"/>
            </a:endParaRPr>
          </a:p>
          <a:p>
            <a:pPr>
              <a:lnSpc>
                <a:spcPct val="120000"/>
              </a:lnSpc>
            </a:pPr>
            <a:r>
              <a:rPr lang="cs-CZ" sz="1600" dirty="0" err="1">
                <a:latin typeface="Calibri" panose="020F0502020204030204" pitchFamily="34" charset="0"/>
                <a:cs typeface="Calibri" panose="020F0502020204030204" pitchFamily="34" charset="0"/>
              </a:rPr>
              <a:t>American</a:t>
            </a:r>
            <a:r>
              <a:rPr lang="cs-CZ" sz="1600" dirty="0">
                <a:latin typeface="Calibri" panose="020F0502020204030204" pitchFamily="34" charset="0"/>
                <a:cs typeface="Calibri" panose="020F0502020204030204" pitchFamily="34" charset="0"/>
              </a:rPr>
              <a:t> civil </a:t>
            </a:r>
            <a:r>
              <a:rPr lang="cs-CZ" sz="1600" dirty="0" err="1">
                <a:latin typeface="Calibri" panose="020F0502020204030204" pitchFamily="34" charset="0"/>
                <a:cs typeface="Calibri" panose="020F0502020204030204" pitchFamily="34" charset="0"/>
              </a:rPr>
              <a:t>war</a:t>
            </a:r>
            <a:endParaRPr lang="cs-CZ" sz="1600" dirty="0">
              <a:latin typeface="Calibri" panose="020F0502020204030204" pitchFamily="34" charset="0"/>
              <a:cs typeface="Calibri" panose="020F0502020204030204" pitchFamily="34" charset="0"/>
            </a:endParaRPr>
          </a:p>
          <a:p>
            <a:pPr>
              <a:lnSpc>
                <a:spcPct val="120000"/>
              </a:lnSpc>
            </a:pPr>
            <a:r>
              <a:rPr lang="cs-CZ" sz="1600" dirty="0">
                <a:latin typeface="Calibri" panose="020F0502020204030204" pitchFamily="34" charset="0"/>
                <a:cs typeface="Calibri" panose="020F0502020204030204" pitchFamily="34" charset="0"/>
              </a:rPr>
              <a:t>Word </a:t>
            </a:r>
            <a:r>
              <a:rPr lang="cs-CZ" sz="1600" dirty="0" err="1">
                <a:latin typeface="Calibri" panose="020F0502020204030204" pitchFamily="34" charset="0"/>
                <a:cs typeface="Calibri" panose="020F0502020204030204" pitchFamily="34" charset="0"/>
              </a:rPr>
              <a:t>War</a:t>
            </a:r>
            <a:r>
              <a:rPr lang="cs-CZ" sz="1600" dirty="0">
                <a:latin typeface="Calibri" panose="020F0502020204030204" pitchFamily="34" charset="0"/>
                <a:cs typeface="Calibri" panose="020F0502020204030204" pitchFamily="34" charset="0"/>
              </a:rPr>
              <a:t> II</a:t>
            </a:r>
          </a:p>
          <a:p>
            <a:pPr>
              <a:lnSpc>
                <a:spcPct val="120000"/>
              </a:lnSpc>
            </a:pPr>
            <a:r>
              <a:rPr lang="cs-CZ" sz="1600" dirty="0">
                <a:latin typeface="Calibri" panose="020F0502020204030204" pitchFamily="34" charset="0"/>
                <a:cs typeface="Calibri" panose="020F0502020204030204" pitchFamily="34" charset="0"/>
              </a:rPr>
              <a:t>11</a:t>
            </a:r>
            <a:r>
              <a:rPr lang="cs-CZ" sz="1600" baseline="30000" dirty="0">
                <a:latin typeface="Calibri" panose="020F0502020204030204" pitchFamily="34" charset="0"/>
                <a:cs typeface="Calibri" panose="020F0502020204030204" pitchFamily="34" charset="0"/>
              </a:rPr>
              <a:t>th</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September</a:t>
            </a:r>
            <a:r>
              <a:rPr lang="cs-CZ" sz="1600" dirty="0">
                <a:latin typeface="Calibri" panose="020F0502020204030204" pitchFamily="34" charset="0"/>
                <a:cs typeface="Calibri" panose="020F0502020204030204" pitchFamily="34" charset="0"/>
              </a:rPr>
              <a:t> 2001</a:t>
            </a:r>
            <a:br>
              <a:rPr lang="cs-CZ" dirty="0">
                <a:latin typeface="Calibri" panose="020F0502020204030204" pitchFamily="34" charset="0"/>
                <a:cs typeface="Calibri" panose="020F0502020204030204" pitchFamily="34" charset="0"/>
              </a:rPr>
            </a:br>
            <a:br>
              <a:rPr lang="cs-CZ" dirty="0">
                <a:latin typeface="Calibri" panose="020F0502020204030204" pitchFamily="34" charset="0"/>
                <a:cs typeface="Calibri" panose="020F0502020204030204" pitchFamily="34" charset="0"/>
              </a:rPr>
            </a:br>
            <a:endParaRPr lang="cs-CZ" dirty="0"/>
          </a:p>
          <a:p>
            <a:endParaRPr lang="cs-CZ" dirty="0"/>
          </a:p>
          <a:p>
            <a:endParaRPr lang="cs-CZ" dirty="0"/>
          </a:p>
          <a:p>
            <a:endParaRPr lang="cs-CZ" dirty="0"/>
          </a:p>
        </p:txBody>
      </p:sp>
    </p:spTree>
    <p:extLst>
      <p:ext uri="{BB962C8B-B14F-4D97-AF65-F5344CB8AC3E}">
        <p14:creationId xmlns:p14="http://schemas.microsoft.com/office/powerpoint/2010/main" val="2915028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39FC2A58-F0E7-420E-9098-765A88FAE5D9}"/>
              </a:ext>
            </a:extLst>
          </p:cNvPr>
          <p:cNvSpPr>
            <a:spLocks noGrp="1"/>
          </p:cNvSpPr>
          <p:nvPr>
            <p:ph type="title"/>
          </p:nvPr>
        </p:nvSpPr>
        <p:spPr>
          <a:xfrm>
            <a:off x="1175512" y="870132"/>
            <a:ext cx="9792208" cy="1527078"/>
          </a:xfrm>
        </p:spPr>
        <p:txBody>
          <a:bodyPr>
            <a:normAutofit fontScale="90000"/>
          </a:bodyPr>
          <a:lstStyle/>
          <a:p>
            <a:br>
              <a:rPr lang="cs-CZ" dirty="0"/>
            </a:br>
            <a:r>
              <a:rPr lang="cs-CZ" sz="4700" dirty="0">
                <a:latin typeface="Calibri" panose="020F0502020204030204" pitchFamily="34" charset="0"/>
                <a:cs typeface="Calibri" panose="020F0502020204030204" pitchFamily="34" charset="0"/>
              </a:rPr>
              <a:t>RESOURCES</a:t>
            </a:r>
            <a:br>
              <a:rPr lang="cs-CZ" dirty="0"/>
            </a:br>
            <a:endParaRPr lang="cs-CZ" dirty="0"/>
          </a:p>
        </p:txBody>
      </p:sp>
      <p:sp>
        <p:nvSpPr>
          <p:cNvPr id="3" name="Zástupný obsah 2">
            <a:extLst>
              <a:ext uri="{FF2B5EF4-FFF2-40B4-BE49-F238E27FC236}">
                <a16:creationId xmlns:a16="http://schemas.microsoft.com/office/drawing/2014/main" id="{33EF61C6-FEC4-4263-8AC3-2628E8A81637}"/>
              </a:ext>
            </a:extLst>
          </p:cNvPr>
          <p:cNvSpPr>
            <a:spLocks noGrp="1"/>
          </p:cNvSpPr>
          <p:nvPr>
            <p:ph idx="1"/>
          </p:nvPr>
        </p:nvSpPr>
        <p:spPr>
          <a:xfrm>
            <a:off x="1175512" y="2557849"/>
            <a:ext cx="9792208" cy="3407862"/>
          </a:xfrm>
        </p:spPr>
        <p:txBody>
          <a:bodyPr>
            <a:normAutofit/>
          </a:bodyPr>
          <a:lstStyle/>
          <a:p>
            <a:r>
              <a:rPr lang="cs-CZ" dirty="0">
                <a:hlinkClick r:id="rId2"/>
              </a:rPr>
              <a:t>http://www.cestyposvete.cz/dejiny_usa.html?fbclid=IwAR2MqWSCbi2SFvaZeNZ4Pj8A4iwQZ4FQo4xZzUTaHegKmFm0xNF1WOfOve4</a:t>
            </a:r>
            <a:endParaRPr lang="cs-CZ" dirty="0"/>
          </a:p>
          <a:p>
            <a:r>
              <a:rPr lang="cs-CZ" dirty="0">
                <a:hlinkClick r:id="rId3"/>
              </a:rPr>
              <a:t>https://en.wikipedia.org/wiki/Boston_Tea_Party</a:t>
            </a:r>
            <a:endParaRPr lang="cs-CZ" dirty="0"/>
          </a:p>
          <a:p>
            <a:r>
              <a:rPr lang="cs-CZ" dirty="0">
                <a:hlinkClick r:id="rId4"/>
              </a:rPr>
              <a:t>https://www.history.com/topics/colonial-america/mayflower?fbclid=IwAR0uJZ-ElLTBleC_aTi-FIhtAJISmvKuavW88MpA1jMkieSU5cNa2fJO2k8</a:t>
            </a:r>
            <a:endParaRPr lang="cs-CZ" dirty="0"/>
          </a:p>
          <a:p>
            <a:r>
              <a:rPr lang="cs-CZ"/>
              <a:t>https://www.novinky.cz/tema/clanek/teroristicky-utok-z-11-zari-2001-v-new-yorku-a-washingtonu-40096100</a:t>
            </a:r>
          </a:p>
        </p:txBody>
      </p:sp>
    </p:spTree>
    <p:extLst>
      <p:ext uri="{BB962C8B-B14F-4D97-AF65-F5344CB8AC3E}">
        <p14:creationId xmlns:p14="http://schemas.microsoft.com/office/powerpoint/2010/main" val="406290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5A917381-C075-4FCA-A18F-CF45B9EB839C}"/>
              </a:ext>
            </a:extLst>
          </p:cNvPr>
          <p:cNvSpPr>
            <a:spLocks noGrp="1"/>
          </p:cNvSpPr>
          <p:nvPr>
            <p:ph type="title"/>
          </p:nvPr>
        </p:nvSpPr>
        <p:spPr>
          <a:xfrm>
            <a:off x="1175512" y="870132"/>
            <a:ext cx="9792208" cy="1527078"/>
          </a:xfrm>
        </p:spPr>
        <p:txBody>
          <a:bodyPr>
            <a:normAutofit/>
          </a:bodyPr>
          <a:lstStyle/>
          <a:p>
            <a:r>
              <a:rPr lang="cs-CZ" b="0" i="0" dirty="0">
                <a:solidFill>
                  <a:srgbClr val="222222"/>
                </a:solidFill>
                <a:effectLst/>
                <a:latin typeface="Calibri" panose="020F0502020204030204" pitchFamily="34" charset="0"/>
                <a:cs typeface="Calibri" panose="020F0502020204030204" pitchFamily="34" charset="0"/>
              </a:rPr>
              <a:t>PRE-COLUMBIAN AMERICA</a:t>
            </a:r>
            <a:endParaRPr lang="cs-CZ" dirty="0">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A60BA739-FE4B-485D-98A9-9ECC5A02F3C4}"/>
              </a:ext>
            </a:extLst>
          </p:cNvPr>
          <p:cNvSpPr>
            <a:spLocks noGrp="1"/>
          </p:cNvSpPr>
          <p:nvPr>
            <p:ph idx="1"/>
          </p:nvPr>
        </p:nvSpPr>
        <p:spPr>
          <a:xfrm>
            <a:off x="1175512" y="2557849"/>
            <a:ext cx="9792208" cy="3407862"/>
          </a:xfrm>
        </p:spPr>
        <p:txBody>
          <a:bodyPr>
            <a:normAutofit/>
          </a:bodyPr>
          <a:lstStyle/>
          <a:p>
            <a:pPr>
              <a:lnSpc>
                <a:spcPct val="200000"/>
              </a:lnSpc>
            </a:pPr>
            <a:r>
              <a:rPr lang="cs-CZ" sz="1600" dirty="0" err="1">
                <a:latin typeface="Calibri" panose="020F0502020204030204" pitchFamily="34" charset="0"/>
                <a:cs typeface="Calibri" panose="020F0502020204030204" pitchFamily="34" charset="0"/>
              </a:rPr>
              <a:t>Indigenous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people</a:t>
            </a:r>
            <a:endParaRPr lang="cs-CZ" sz="1600" dirty="0">
              <a:latin typeface="Calibri" panose="020F0502020204030204" pitchFamily="34" charset="0"/>
              <a:cs typeface="Calibri" panose="020F0502020204030204" pitchFamily="34" charset="0"/>
            </a:endParaRPr>
          </a:p>
          <a:p>
            <a:pPr>
              <a:lnSpc>
                <a:spcPct val="200000"/>
              </a:lnSpc>
            </a:pPr>
            <a:r>
              <a:rPr lang="cs-CZ" sz="1600" dirty="0">
                <a:latin typeface="Calibri" panose="020F0502020204030204" pitchFamily="34" charset="0"/>
                <a:cs typeface="Calibri" panose="020F0502020204030204" pitchFamily="34" charset="0"/>
              </a:rPr>
              <a:t>D</a:t>
            </a:r>
            <a:r>
              <a:rPr lang="en-US" sz="1600" dirty="0" err="1">
                <a:latin typeface="Calibri" panose="020F0502020204030204" pitchFamily="34" charset="0"/>
                <a:cs typeface="Calibri" panose="020F0502020204030204" pitchFamily="34" charset="0"/>
              </a:rPr>
              <a:t>ifferent</a:t>
            </a:r>
            <a:r>
              <a:rPr lang="en-US" sz="1600" dirty="0">
                <a:latin typeface="Calibri" panose="020F0502020204030204" pitchFamily="34" charset="0"/>
                <a:cs typeface="Calibri" panose="020F0502020204030204" pitchFamily="34" charset="0"/>
              </a:rPr>
              <a:t> cultures, customs and rules</a:t>
            </a:r>
          </a:p>
          <a:p>
            <a:pPr>
              <a:lnSpc>
                <a:spcPct val="200000"/>
              </a:lnSpc>
            </a:pPr>
            <a:r>
              <a:rPr lang="cs-CZ" sz="1600"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here were Mayans, Incas and Aztecs</a:t>
            </a:r>
          </a:p>
          <a:p>
            <a:pPr>
              <a:lnSpc>
                <a:spcPct val="200000"/>
              </a:lnSpc>
            </a:pPr>
            <a:r>
              <a:rPr lang="cs-CZ" sz="1600" dirty="0">
                <a:latin typeface="Calibri" panose="020F0502020204030204" pitchFamily="34" charset="0"/>
                <a:cs typeface="Calibri" panose="020F0502020204030204" pitchFamily="34" charset="0"/>
              </a:rPr>
              <a:t>T</a:t>
            </a:r>
            <a:r>
              <a:rPr lang="en-US" sz="1600" dirty="0">
                <a:latin typeface="Calibri" panose="020F0502020204030204" pitchFamily="34" charset="0"/>
                <a:cs typeface="Calibri" panose="020F0502020204030204" pitchFamily="34" charset="0"/>
              </a:rPr>
              <a:t>hey lived in deserts or valleys</a:t>
            </a:r>
            <a:endParaRPr lang="cs-CZ" sz="1600" dirty="0">
              <a:latin typeface="Calibri" panose="020F0502020204030204" pitchFamily="34" charset="0"/>
              <a:cs typeface="Calibri" panose="020F0502020204030204" pitchFamily="34" charset="0"/>
            </a:endParaRPr>
          </a:p>
          <a:p>
            <a:endParaRPr lang="cs-CZ" dirty="0"/>
          </a:p>
        </p:txBody>
      </p:sp>
    </p:spTree>
    <p:extLst>
      <p:ext uri="{BB962C8B-B14F-4D97-AF65-F5344CB8AC3E}">
        <p14:creationId xmlns:p14="http://schemas.microsoft.com/office/powerpoint/2010/main" val="112567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4" name="Obrázek 3">
            <a:extLst>
              <a:ext uri="{FF2B5EF4-FFF2-40B4-BE49-F238E27FC236}">
                <a16:creationId xmlns:a16="http://schemas.microsoft.com/office/drawing/2014/main" id="{9994BC8B-0411-4A33-B740-DF38F4F342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36270" y="645765"/>
            <a:ext cx="4286250" cy="5715000"/>
          </a:xfrm>
          <a:prstGeom prst="rect">
            <a:avLst/>
          </a:prstGeom>
        </p:spPr>
      </p:pic>
      <p:pic>
        <p:nvPicPr>
          <p:cNvPr id="5" name="Obrázek 4">
            <a:extLst>
              <a:ext uri="{FF2B5EF4-FFF2-40B4-BE49-F238E27FC236}">
                <a16:creationId xmlns:a16="http://schemas.microsoft.com/office/drawing/2014/main" id="{F7294E91-DCD4-44EB-B108-2E8A1B8032F1}"/>
              </a:ext>
            </a:extLst>
          </p:cNvPr>
          <p:cNvPicPr>
            <a:picLocks noChangeAspect="1"/>
          </p:cNvPicPr>
          <p:nvPr/>
        </p:nvPicPr>
        <p:blipFill>
          <a:blip r:embed="rId4"/>
          <a:stretch>
            <a:fillRect/>
          </a:stretch>
        </p:blipFill>
        <p:spPr>
          <a:xfrm>
            <a:off x="5189220" y="1575801"/>
            <a:ext cx="6477000" cy="3720099"/>
          </a:xfrm>
          <a:prstGeom prst="rect">
            <a:avLst/>
          </a:prstGeom>
        </p:spPr>
      </p:pic>
    </p:spTree>
    <p:extLst>
      <p:ext uri="{BB962C8B-B14F-4D97-AF65-F5344CB8AC3E}">
        <p14:creationId xmlns:p14="http://schemas.microsoft.com/office/powerpoint/2010/main" val="361964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FFC7639D-1753-4C9F-9931-E80ED2B4D420}"/>
              </a:ext>
            </a:extLst>
          </p:cNvPr>
          <p:cNvSpPr>
            <a:spLocks noGrp="1"/>
          </p:cNvSpPr>
          <p:nvPr>
            <p:ph type="title"/>
          </p:nvPr>
        </p:nvSpPr>
        <p:spPr>
          <a:xfrm>
            <a:off x="1175512" y="870132"/>
            <a:ext cx="9792208" cy="1527078"/>
          </a:xfrm>
        </p:spPr>
        <p:txBody>
          <a:bodyPr>
            <a:normAutofit/>
          </a:bodyPr>
          <a:lstStyle/>
          <a:p>
            <a:r>
              <a:rPr lang="cs-CZ" b="0" i="0" dirty="0">
                <a:solidFill>
                  <a:srgbClr val="222222"/>
                </a:solidFill>
                <a:effectLst/>
                <a:latin typeface="Calibri" panose="020F0502020204030204" pitchFamily="34" charset="0"/>
                <a:cs typeface="Calibri" panose="020F0502020204030204" pitchFamily="34" charset="0"/>
              </a:rPr>
              <a:t>COLUMBIAN AMERICA</a:t>
            </a:r>
            <a:endParaRPr lang="cs-CZ" dirty="0">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9B9341D3-B8D5-4C17-AFF7-C4F1AF9959DA}"/>
              </a:ext>
            </a:extLst>
          </p:cNvPr>
          <p:cNvSpPr>
            <a:spLocks noGrp="1"/>
          </p:cNvSpPr>
          <p:nvPr>
            <p:ph idx="1"/>
          </p:nvPr>
        </p:nvSpPr>
        <p:spPr>
          <a:xfrm>
            <a:off x="1175512" y="2557849"/>
            <a:ext cx="9792208" cy="3407862"/>
          </a:xfrm>
        </p:spPr>
        <p:txBody>
          <a:bodyPr>
            <a:normAutofit/>
          </a:bodyPr>
          <a:lstStyle/>
          <a:p>
            <a:pPr>
              <a:lnSpc>
                <a:spcPct val="200000"/>
              </a:lnSpc>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1492</a:t>
            </a:r>
            <a:r>
              <a:rPr lang="en-US" sz="1600" dirty="0">
                <a:latin typeface="Calibri" panose="020F0502020204030204" pitchFamily="34" charset="0"/>
                <a:cs typeface="Calibri" panose="020F0502020204030204" pitchFamily="34" charset="0"/>
              </a:rPr>
              <a:t> Discovery of America - Christopher Columbus</a:t>
            </a:r>
          </a:p>
          <a:p>
            <a:pPr>
              <a:lnSpc>
                <a:spcPct val="200000"/>
              </a:lnSpc>
            </a:pPr>
            <a:r>
              <a:rPr lang="cs-CZ" sz="1600" dirty="0">
                <a:latin typeface="Calibri" panose="020F0502020204030204" pitchFamily="34" charset="0"/>
                <a:cs typeface="Calibri" panose="020F0502020204030204" pitchFamily="34" charset="0"/>
              </a:rPr>
              <a:t>H</a:t>
            </a:r>
            <a:r>
              <a:rPr lang="en-US" sz="1600" dirty="0">
                <a:latin typeface="Calibri" panose="020F0502020204030204" pitchFamily="34" charset="0"/>
                <a:cs typeface="Calibri" panose="020F0502020204030204" pitchFamily="34" charset="0"/>
              </a:rPr>
              <a:t>e thought he had come to India</a:t>
            </a:r>
            <a:endParaRPr lang="cs-CZ" sz="1600" dirty="0">
              <a:latin typeface="Calibri" panose="020F0502020204030204" pitchFamily="34" charset="0"/>
              <a:cs typeface="Calibri" panose="020F0502020204030204" pitchFamily="34" charset="0"/>
            </a:endParaRPr>
          </a:p>
          <a:p>
            <a:pPr>
              <a:lnSpc>
                <a:spcPct val="200000"/>
              </a:lnSpc>
            </a:pPr>
            <a:r>
              <a:rPr lang="cs-CZ" sz="1600" dirty="0">
                <a:latin typeface="Calibri" panose="020F0502020204030204" pitchFamily="34" charset="0"/>
                <a:cs typeface="Calibri" panose="020F0502020204030204" pitchFamily="34" charset="0"/>
              </a:rPr>
              <a:t>H</a:t>
            </a:r>
            <a:r>
              <a:rPr lang="en-US" sz="1600" dirty="0">
                <a:latin typeface="Calibri" panose="020F0502020204030204" pitchFamily="34" charset="0"/>
                <a:cs typeface="Calibri" panose="020F0502020204030204" pitchFamily="34" charset="0"/>
              </a:rPr>
              <a:t>e identified these inhabitants as Indians</a:t>
            </a:r>
            <a:endParaRPr lang="cs-CZ" sz="1600" dirty="0">
              <a:latin typeface="Calibri" panose="020F0502020204030204" pitchFamily="34" charset="0"/>
              <a:cs typeface="Calibri" panose="020F0502020204030204" pitchFamily="34" charset="0"/>
            </a:endParaRPr>
          </a:p>
          <a:p>
            <a:pPr>
              <a:lnSpc>
                <a:spcPct val="200000"/>
              </a:lnSpc>
            </a:pPr>
            <a:r>
              <a:rPr lang="en-US" sz="1600" dirty="0">
                <a:latin typeface="Calibri" panose="020F0502020204030204" pitchFamily="34" charset="0"/>
                <a:cs typeface="Calibri" panose="020F0502020204030204" pitchFamily="34" charset="0"/>
              </a:rPr>
              <a:t>America was named by cartographer Martin </a:t>
            </a:r>
            <a:r>
              <a:rPr lang="en-US" sz="1600" dirty="0" err="1">
                <a:latin typeface="Calibri" panose="020F0502020204030204" pitchFamily="34" charset="0"/>
                <a:cs typeface="Calibri" panose="020F0502020204030204" pitchFamily="34" charset="0"/>
              </a:rPr>
              <a:t>Waldseemüller</a:t>
            </a:r>
            <a:r>
              <a:rPr lang="cs-CZ" sz="1600" dirty="0">
                <a:latin typeface="Calibri" panose="020F0502020204030204" pitchFamily="34" charset="0"/>
                <a:cs typeface="Calibri" panose="020F0502020204030204" pitchFamily="34" charset="0"/>
              </a:rPr>
              <a:t> -</a:t>
            </a:r>
            <a:r>
              <a:rPr lang="cs-CZ"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1507</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ct val="200000"/>
              </a:lnSpc>
            </a:pPr>
            <a:r>
              <a:rPr lang="en-US" sz="1600" dirty="0">
                <a:latin typeface="Calibri" panose="020F0502020204030204" pitchFamily="34" charset="0"/>
                <a:cs typeface="Calibri" panose="020F0502020204030204" pitchFamily="34" charset="0"/>
              </a:rPr>
              <a:t>It was named after the navigator Amerigo Vespucci</a:t>
            </a:r>
          </a:p>
          <a:p>
            <a:endParaRPr lang="en-US" dirty="0"/>
          </a:p>
          <a:p>
            <a:endParaRPr lang="cs-CZ" dirty="0"/>
          </a:p>
          <a:p>
            <a:endParaRPr lang="cs-CZ" dirty="0"/>
          </a:p>
        </p:txBody>
      </p:sp>
    </p:spTree>
    <p:extLst>
      <p:ext uri="{BB962C8B-B14F-4D97-AF65-F5344CB8AC3E}">
        <p14:creationId xmlns:p14="http://schemas.microsoft.com/office/powerpoint/2010/main" val="2286635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4" name="Obrázek 3">
            <a:extLst>
              <a:ext uri="{FF2B5EF4-FFF2-40B4-BE49-F238E27FC236}">
                <a16:creationId xmlns:a16="http://schemas.microsoft.com/office/drawing/2014/main" id="{23828052-F205-4AE6-A385-86B783E0D03B}"/>
              </a:ext>
            </a:extLst>
          </p:cNvPr>
          <p:cNvPicPr>
            <a:picLocks noChangeAspect="1"/>
          </p:cNvPicPr>
          <p:nvPr/>
        </p:nvPicPr>
        <p:blipFill>
          <a:blip r:embed="rId2"/>
          <a:stretch>
            <a:fillRect/>
          </a:stretch>
        </p:blipFill>
        <p:spPr>
          <a:xfrm>
            <a:off x="485775" y="1100423"/>
            <a:ext cx="6772275" cy="4618691"/>
          </a:xfrm>
          <a:prstGeom prst="rect">
            <a:avLst/>
          </a:prstGeom>
        </p:spPr>
      </p:pic>
      <p:pic>
        <p:nvPicPr>
          <p:cNvPr id="5" name="Obrázek 4">
            <a:extLst>
              <a:ext uri="{FF2B5EF4-FFF2-40B4-BE49-F238E27FC236}">
                <a16:creationId xmlns:a16="http://schemas.microsoft.com/office/drawing/2014/main" id="{67B34E53-7E69-4E56-81A9-C8A41983D9A7}"/>
              </a:ext>
            </a:extLst>
          </p:cNvPr>
          <p:cNvPicPr>
            <a:picLocks noChangeAspect="1"/>
          </p:cNvPicPr>
          <p:nvPr/>
        </p:nvPicPr>
        <p:blipFill rotWithShape="1">
          <a:blip r:embed="rId3"/>
          <a:srcRect t="-3628" r="8995" b="3628"/>
          <a:stretch/>
        </p:blipFill>
        <p:spPr>
          <a:xfrm>
            <a:off x="7676389" y="943648"/>
            <a:ext cx="3591686" cy="4775466"/>
          </a:xfrm>
          <a:prstGeom prst="rect">
            <a:avLst/>
          </a:prstGeom>
        </p:spPr>
      </p:pic>
    </p:spTree>
    <p:extLst>
      <p:ext uri="{BB962C8B-B14F-4D97-AF65-F5344CB8AC3E}">
        <p14:creationId xmlns:p14="http://schemas.microsoft.com/office/powerpoint/2010/main" val="253167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06A77890-C960-4A61-8170-86CDBEF0F81E}"/>
              </a:ext>
            </a:extLst>
          </p:cNvPr>
          <p:cNvSpPr>
            <a:spLocks noGrp="1"/>
          </p:cNvSpPr>
          <p:nvPr>
            <p:ph type="title"/>
          </p:nvPr>
        </p:nvSpPr>
        <p:spPr>
          <a:xfrm>
            <a:off x="1175512" y="892289"/>
            <a:ext cx="9792208" cy="1527078"/>
          </a:xfrm>
        </p:spPr>
        <p:txBody>
          <a:bodyPr>
            <a:noAutofit/>
          </a:bodyPr>
          <a:lstStyle/>
          <a:p>
            <a:br>
              <a:rPr lang="cs-CZ"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SETTLEMENT OF EUROPEAN AMERICA</a:t>
            </a:r>
            <a:br>
              <a:rPr lang="en-US" dirty="0">
                <a:latin typeface="Calibri" panose="020F0502020204030204" pitchFamily="34" charset="0"/>
                <a:cs typeface="Calibri" panose="020F0502020204030204" pitchFamily="34" charset="0"/>
              </a:rPr>
            </a:br>
            <a:endParaRPr lang="cs-CZ" dirty="0">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9DA23C55-E344-49AB-8145-678481351697}"/>
              </a:ext>
            </a:extLst>
          </p:cNvPr>
          <p:cNvSpPr>
            <a:spLocks noGrp="1"/>
          </p:cNvSpPr>
          <p:nvPr>
            <p:ph idx="1"/>
          </p:nvPr>
        </p:nvSpPr>
        <p:spPr>
          <a:xfrm>
            <a:off x="1175512" y="2557849"/>
            <a:ext cx="9792208" cy="3407862"/>
          </a:xfrm>
        </p:spPr>
        <p:txBody>
          <a:bodyPr vert="horz" lIns="91440" tIns="45720" rIns="91440" bIns="45720" rtlCol="0" anchor="t">
            <a:normAutofit fontScale="85000" lnSpcReduction="10000"/>
          </a:bodyPr>
          <a:lstStyle/>
          <a:p>
            <a:pPr>
              <a:lnSpc>
                <a:spcPct val="200000"/>
              </a:lnSpc>
            </a:pPr>
            <a:r>
              <a:rPr lang="en-US" sz="1600" dirty="0"/>
              <a:t>English ship Mayflower</a:t>
            </a:r>
          </a:p>
          <a:p>
            <a:pPr>
              <a:lnSpc>
                <a:spcPct val="200000"/>
              </a:lnSpc>
            </a:pPr>
            <a:r>
              <a:rPr lang="cs-CZ" sz="1600" dirty="0"/>
              <a:t>T</a:t>
            </a:r>
            <a:r>
              <a:rPr lang="en-US" sz="1600" dirty="0"/>
              <a:t>he wind blew the ship toward Plymouth Rock</a:t>
            </a:r>
            <a:endParaRPr lang="cs-CZ" sz="1600" dirty="0"/>
          </a:p>
          <a:p>
            <a:pPr>
              <a:lnSpc>
                <a:spcPct val="200000"/>
              </a:lnSpc>
            </a:pPr>
            <a:r>
              <a:rPr lang="en-US" sz="1600" dirty="0"/>
              <a:t>During their first winter in America, more than half of the Plymouth colonists died</a:t>
            </a:r>
            <a:endParaRPr lang="cs-CZ" sz="1600" dirty="0"/>
          </a:p>
          <a:p>
            <a:pPr>
              <a:lnSpc>
                <a:spcPct val="200000"/>
              </a:lnSpc>
            </a:pPr>
            <a:r>
              <a:rPr lang="cs-CZ" sz="1600" dirty="0"/>
              <a:t>T</a:t>
            </a:r>
            <a:r>
              <a:rPr lang="en-US" sz="1600" dirty="0"/>
              <a:t>he colonists form an alliance with the local Wampanoags</a:t>
            </a:r>
            <a:endParaRPr lang="cs-CZ" sz="1600" dirty="0"/>
          </a:p>
          <a:p>
            <a:pPr>
              <a:lnSpc>
                <a:spcPct val="200000"/>
              </a:lnSpc>
            </a:pPr>
            <a:r>
              <a:rPr lang="en-US" sz="1600" dirty="0">
                <a:solidFill>
                  <a:srgbClr val="0070C0"/>
                </a:solidFill>
              </a:rPr>
              <a:t>(</a:t>
            </a:r>
            <a:r>
              <a:rPr lang="en-US" sz="1600" dirty="0">
                <a:solidFill>
                  <a:srgbClr val="0070C0"/>
                </a:solidFill>
                <a:ea typeface="+mn-lt"/>
                <a:cs typeface="+mn-lt"/>
              </a:rPr>
              <a:t>The </a:t>
            </a:r>
            <a:r>
              <a:rPr lang="en-US" sz="1600" b="1" dirty="0">
                <a:solidFill>
                  <a:srgbClr val="0070C0"/>
                </a:solidFill>
                <a:ea typeface="+mn-lt"/>
                <a:cs typeface="+mn-lt"/>
              </a:rPr>
              <a:t>Wampanoag</a:t>
            </a:r>
            <a:r>
              <a:rPr lang="en-US" sz="1600" dirty="0">
                <a:solidFill>
                  <a:srgbClr val="0070C0"/>
                </a:solidFill>
                <a:ea typeface="+mn-lt"/>
                <a:cs typeface="+mn-lt"/>
              </a:rPr>
              <a:t> are one of many Nations of people all over North America who were here long before any Europeans arrived, and have survived until today. Many people use the word “Indian” to describe us, but we prefer to be called </a:t>
            </a:r>
            <a:r>
              <a:rPr lang="en-US" sz="1600" b="1" dirty="0">
                <a:solidFill>
                  <a:srgbClr val="0070C0"/>
                </a:solidFill>
                <a:ea typeface="+mn-lt"/>
                <a:cs typeface="+mn-lt"/>
              </a:rPr>
              <a:t>Native People</a:t>
            </a:r>
            <a:r>
              <a:rPr lang="en-US" sz="1600" dirty="0">
                <a:solidFill>
                  <a:srgbClr val="0070C0"/>
                </a:solidFill>
                <a:ea typeface="+mn-lt"/>
                <a:cs typeface="+mn-lt"/>
              </a:rPr>
              <a:t>. Our name, </a:t>
            </a:r>
            <a:r>
              <a:rPr lang="en-US" sz="1600" b="1" dirty="0">
                <a:solidFill>
                  <a:srgbClr val="0070C0"/>
                </a:solidFill>
                <a:ea typeface="+mn-lt"/>
                <a:cs typeface="+mn-lt"/>
              </a:rPr>
              <a:t>Wampanoag</a:t>
            </a:r>
            <a:r>
              <a:rPr lang="en-US" sz="1600" dirty="0">
                <a:solidFill>
                  <a:srgbClr val="0070C0"/>
                </a:solidFill>
                <a:ea typeface="+mn-lt"/>
                <a:cs typeface="+mn-lt"/>
              </a:rPr>
              <a:t>, means People of the First Light.)</a:t>
            </a:r>
            <a:endParaRPr lang="en-US" sz="1600" dirty="0">
              <a:solidFill>
                <a:srgbClr val="0070C0"/>
              </a:solidFill>
            </a:endParaRPr>
          </a:p>
          <a:p>
            <a:endParaRPr lang="cs-CZ" dirty="0"/>
          </a:p>
        </p:txBody>
      </p:sp>
    </p:spTree>
    <p:extLst>
      <p:ext uri="{BB962C8B-B14F-4D97-AF65-F5344CB8AC3E}">
        <p14:creationId xmlns:p14="http://schemas.microsoft.com/office/powerpoint/2010/main" val="3842721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pic>
        <p:nvPicPr>
          <p:cNvPr id="5" name="Obrázek 4">
            <a:extLst>
              <a:ext uri="{FF2B5EF4-FFF2-40B4-BE49-F238E27FC236}">
                <a16:creationId xmlns:a16="http://schemas.microsoft.com/office/drawing/2014/main" id="{2BAAE9D5-3E54-4C25-8B0B-9B87C280D3EF}"/>
              </a:ext>
            </a:extLst>
          </p:cNvPr>
          <p:cNvPicPr>
            <a:picLocks noChangeAspect="1"/>
          </p:cNvPicPr>
          <p:nvPr/>
        </p:nvPicPr>
        <p:blipFill>
          <a:blip r:embed="rId2"/>
          <a:stretch>
            <a:fillRect/>
          </a:stretch>
        </p:blipFill>
        <p:spPr>
          <a:xfrm>
            <a:off x="3611356" y="962025"/>
            <a:ext cx="4999243" cy="4999243"/>
          </a:xfrm>
          <a:prstGeom prst="rect">
            <a:avLst/>
          </a:prstGeom>
        </p:spPr>
      </p:pic>
    </p:spTree>
    <p:extLst>
      <p:ext uri="{BB962C8B-B14F-4D97-AF65-F5344CB8AC3E}">
        <p14:creationId xmlns:p14="http://schemas.microsoft.com/office/powerpoint/2010/main" val="262233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Nadpis 1">
            <a:extLst>
              <a:ext uri="{FF2B5EF4-FFF2-40B4-BE49-F238E27FC236}">
                <a16:creationId xmlns:a16="http://schemas.microsoft.com/office/drawing/2014/main" id="{FAFCC626-8352-4274-A2D4-A9FBF33AA49B}"/>
              </a:ext>
            </a:extLst>
          </p:cNvPr>
          <p:cNvSpPr>
            <a:spLocks noGrp="1"/>
          </p:cNvSpPr>
          <p:nvPr>
            <p:ph type="title"/>
          </p:nvPr>
        </p:nvSpPr>
        <p:spPr>
          <a:xfrm>
            <a:off x="1175512" y="870132"/>
            <a:ext cx="9792208" cy="1527078"/>
          </a:xfrm>
        </p:spPr>
        <p:txBody>
          <a:bodyPr>
            <a:noAutofit/>
          </a:bodyPr>
          <a:lstStyle/>
          <a:p>
            <a:br>
              <a:rPr lang="cs-CZ"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SETTLEMENT OF EUROPEAN AMERICA</a:t>
            </a:r>
            <a:br>
              <a:rPr lang="en-US" dirty="0">
                <a:latin typeface="Calibri" panose="020F0502020204030204" pitchFamily="34" charset="0"/>
                <a:cs typeface="Calibri" panose="020F0502020204030204" pitchFamily="34" charset="0"/>
              </a:rPr>
            </a:br>
            <a:endParaRPr lang="cs-CZ" dirty="0"/>
          </a:p>
        </p:txBody>
      </p:sp>
      <p:sp>
        <p:nvSpPr>
          <p:cNvPr id="3" name="Zástupný obsah 2">
            <a:extLst>
              <a:ext uri="{FF2B5EF4-FFF2-40B4-BE49-F238E27FC236}">
                <a16:creationId xmlns:a16="http://schemas.microsoft.com/office/drawing/2014/main" id="{FA588312-EF03-4882-8020-3D2EFCF8A3EB}"/>
              </a:ext>
            </a:extLst>
          </p:cNvPr>
          <p:cNvSpPr>
            <a:spLocks noGrp="1"/>
          </p:cNvSpPr>
          <p:nvPr>
            <p:ph idx="1"/>
          </p:nvPr>
        </p:nvSpPr>
        <p:spPr>
          <a:xfrm>
            <a:off x="1175512" y="2557849"/>
            <a:ext cx="9792208" cy="3407862"/>
          </a:xfrm>
        </p:spPr>
        <p:txBody>
          <a:bodyPr vert="horz" lIns="91440" tIns="45720" rIns="91440" bIns="45720" rtlCol="0" anchor="t">
            <a:normAutofit/>
          </a:bodyPr>
          <a:lstStyle/>
          <a:p>
            <a:r>
              <a:rPr lang="cs-CZ" sz="1600" dirty="0"/>
              <a:t>T</a:t>
            </a:r>
            <a:r>
              <a:rPr lang="en-US" sz="1600" dirty="0"/>
              <a:t>he Plymouth colonists celebrated their first successful harvest with a three-day festival of T</a:t>
            </a:r>
            <a:r>
              <a:rPr lang="en-US" sz="1600" b="1" dirty="0"/>
              <a:t>hanksgiving</a:t>
            </a:r>
            <a:endParaRPr lang="cs-CZ" sz="1600" b="1" dirty="0"/>
          </a:p>
          <a:p>
            <a:r>
              <a:rPr lang="en-US" sz="1600" dirty="0"/>
              <a:t>They also celebrated their survival</a:t>
            </a:r>
          </a:p>
          <a:p>
            <a:endParaRPr lang="cs-CZ" sz="1400" dirty="0"/>
          </a:p>
          <a:p>
            <a:endParaRPr lang="cs-CZ" dirty="0"/>
          </a:p>
        </p:txBody>
      </p:sp>
      <p:pic>
        <p:nvPicPr>
          <p:cNvPr id="5" name="Obrázek 4">
            <a:extLst>
              <a:ext uri="{FF2B5EF4-FFF2-40B4-BE49-F238E27FC236}">
                <a16:creationId xmlns:a16="http://schemas.microsoft.com/office/drawing/2014/main" id="{EBD440F6-EA78-4828-869E-6788D310C53A}"/>
              </a:ext>
            </a:extLst>
          </p:cNvPr>
          <p:cNvPicPr>
            <a:picLocks noChangeAspect="1"/>
          </p:cNvPicPr>
          <p:nvPr/>
        </p:nvPicPr>
        <p:blipFill>
          <a:blip r:embed="rId2"/>
          <a:stretch>
            <a:fillRect/>
          </a:stretch>
        </p:blipFill>
        <p:spPr>
          <a:xfrm>
            <a:off x="4259652" y="3270717"/>
            <a:ext cx="3324225" cy="3324225"/>
          </a:xfrm>
          <a:prstGeom prst="rect">
            <a:avLst/>
          </a:prstGeom>
        </p:spPr>
      </p:pic>
    </p:spTree>
    <p:extLst>
      <p:ext uri="{BB962C8B-B14F-4D97-AF65-F5344CB8AC3E}">
        <p14:creationId xmlns:p14="http://schemas.microsoft.com/office/powerpoint/2010/main" val="10070725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_2SEEDS">
      <a:dk1>
        <a:srgbClr val="000000"/>
      </a:dk1>
      <a:lt1>
        <a:srgbClr val="FFFFFF"/>
      </a:lt1>
      <a:dk2>
        <a:srgbClr val="313820"/>
      </a:dk2>
      <a:lt2>
        <a:srgbClr val="E2E8E8"/>
      </a:lt2>
      <a:accent1>
        <a:srgbClr val="BA827F"/>
      </a:accent1>
      <a:accent2>
        <a:srgbClr val="C696A8"/>
      </a:accent2>
      <a:accent3>
        <a:srgbClr val="BC9E83"/>
      </a:accent3>
      <a:accent4>
        <a:srgbClr val="7BA9B4"/>
      </a:accent4>
      <a:accent5>
        <a:srgbClr val="91A5C4"/>
      </a:accent5>
      <a:accent6>
        <a:srgbClr val="807FBA"/>
      </a:accent6>
      <a:hlink>
        <a:srgbClr val="578D90"/>
      </a:hlink>
      <a:folHlink>
        <a:srgbClr val="7F7F7F"/>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281f81f4-f224-43e3-a1fd-c99653ac927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D38A9746119F44A8B531638645BB036" ma:contentTypeVersion="3" ma:contentTypeDescription="Vytvoří nový dokument" ma:contentTypeScope="" ma:versionID="1be9e6ce67119b2b74ee9e7a16ad8f25">
  <xsd:schema xmlns:xsd="http://www.w3.org/2001/XMLSchema" xmlns:xs="http://www.w3.org/2001/XMLSchema" xmlns:p="http://schemas.microsoft.com/office/2006/metadata/properties" xmlns:ns2="281f81f4-f224-43e3-a1fd-c99653ac9278" targetNamespace="http://schemas.microsoft.com/office/2006/metadata/properties" ma:root="true" ma:fieldsID="36d4874c993577b53331732c295a9111" ns2:_="">
    <xsd:import namespace="281f81f4-f224-43e3-a1fd-c99653ac9278"/>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f81f4-f224-43e3-a1fd-c99653ac9278"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23CFF-E5F8-44D4-839E-4E95398F9257}">
  <ds:schemaRefs>
    <ds:schemaRef ds:uri="http://schemas.microsoft.com/office/2006/metadata/properties"/>
    <ds:schemaRef ds:uri="http://schemas.microsoft.com/office/infopath/2007/PartnerControls"/>
    <ds:schemaRef ds:uri="281f81f4-f224-43e3-a1fd-c99653ac9278"/>
  </ds:schemaRefs>
</ds:datastoreItem>
</file>

<file path=customXml/itemProps2.xml><?xml version="1.0" encoding="utf-8"?>
<ds:datastoreItem xmlns:ds="http://schemas.openxmlformats.org/officeDocument/2006/customXml" ds:itemID="{20694555-4F97-4B45-AD06-D6CD44FA2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1f81f4-f224-43e3-a1fd-c99653ac92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7020D2-56AB-4DD2-ABCC-1D12B0B6E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614</Words>
  <Application>Microsoft Office PowerPoint</Application>
  <PresentationFormat>Širokoúhlá obrazovka</PresentationFormat>
  <Paragraphs>71</Paragraphs>
  <Slides>20</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20</vt:i4>
      </vt:variant>
    </vt:vector>
  </HeadingPairs>
  <TitlesOfParts>
    <vt:vector size="27" baseType="lpstr">
      <vt:lpstr>arial</vt:lpstr>
      <vt:lpstr>Calibri</vt:lpstr>
      <vt:lpstr>Century Schoolbook</vt:lpstr>
      <vt:lpstr>Franklin Gothic Book</vt:lpstr>
      <vt:lpstr>Garamond</vt:lpstr>
      <vt:lpstr>Roboto</vt:lpstr>
      <vt:lpstr>SavonVTI</vt:lpstr>
      <vt:lpstr>History</vt:lpstr>
      <vt:lpstr>CONTENT</vt:lpstr>
      <vt:lpstr>PRE-COLUMBIAN AMERICA</vt:lpstr>
      <vt:lpstr>Prezentace aplikace PowerPoint</vt:lpstr>
      <vt:lpstr>COLUMBIAN AMERICA</vt:lpstr>
      <vt:lpstr>Prezentace aplikace PowerPoint</vt:lpstr>
      <vt:lpstr> THE SETTLEMENT OF EUROPEAN AMERICA </vt:lpstr>
      <vt:lpstr>Prezentace aplikace PowerPoint</vt:lpstr>
      <vt:lpstr> THE SETTLEMENT OF EUROPEAN AMERICA </vt:lpstr>
      <vt:lpstr>Prezentace aplikace PowerPoint</vt:lpstr>
      <vt:lpstr> WAR OF INDEPENDENCE </vt:lpstr>
      <vt:lpstr>Prezentace aplikace PowerPoint</vt:lpstr>
      <vt:lpstr>Prezentace aplikace PowerPoint</vt:lpstr>
      <vt:lpstr>AMERICAN CIVIL WAR</vt:lpstr>
      <vt:lpstr>AMERICAN CIVIL WAR</vt:lpstr>
      <vt:lpstr>Prezentace aplikace PowerPoint</vt:lpstr>
      <vt:lpstr> WORLD WAR II </vt:lpstr>
      <vt:lpstr>Prezentace aplikace PowerPoint</vt:lpstr>
      <vt:lpstr>11th SEPTEMBER 2001</vt:lpstr>
      <vt:lpstr>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dc:title>
  <dc:creator>Koudelka Tomáš (217943)</dc:creator>
  <cp:lastModifiedBy>Prudíková Soňa</cp:lastModifiedBy>
  <cp:revision>102</cp:revision>
  <dcterms:created xsi:type="dcterms:W3CDTF">2020-10-16T09:50:12Z</dcterms:created>
  <dcterms:modified xsi:type="dcterms:W3CDTF">2020-10-16T18:12:50Z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0x010100BD38A9746119F44A8B531638645BB036</vt:lpwstr>
  </property>
</Properties>
</file>