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sldIdLst>
    <p:sldId id="256" r:id="rId5"/>
    <p:sldId id="267" r:id="rId6"/>
    <p:sldId id="268" r:id="rId7"/>
    <p:sldId id="269" r:id="rId8"/>
    <p:sldId id="270" r:id="rId9"/>
    <p:sldId id="279" r:id="rId10"/>
    <p:sldId id="278" r:id="rId11"/>
    <p:sldId id="271" r:id="rId12"/>
    <p:sldId id="272" r:id="rId13"/>
    <p:sldId id="273" r:id="rId14"/>
    <p:sldId id="275" r:id="rId15"/>
    <p:sldId id="280" r:id="rId16"/>
    <p:sldId id="277" r:id="rId17"/>
    <p:sldId id="281" r:id="rId18"/>
    <p:sldId id="276" r:id="rId19"/>
    <p:sldId id="257" r:id="rId20"/>
    <p:sldId id="258" r:id="rId21"/>
    <p:sldId id="259" r:id="rId22"/>
    <p:sldId id="282" r:id="rId23"/>
    <p:sldId id="261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6D3CB-3A25-4EE3-A408-C7029E410AF5}" v="42" dt="2020-10-19T08:21:56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64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3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77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8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39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5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84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7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32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24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0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1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99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08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02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E86E-AF6F-465D-97E1-1E13330F8C30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A17158-466E-4FA2-AEE4-E8C46989A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2DE6B-1FD1-4D70-A666-53818FAE7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Politics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 and basic </a:t>
            </a:r>
            <a:r>
              <a:rPr lang="cs-CZ" dirty="0" err="1"/>
              <a:t>facts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9FEEFE-E4C9-4DB7-9533-29616D819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Laura Pokorová, Klára </a:t>
            </a:r>
            <a:r>
              <a:rPr lang="cs-CZ" dirty="0" err="1"/>
              <a:t>Máliková</a:t>
            </a:r>
            <a:r>
              <a:rPr lang="cs-CZ" dirty="0"/>
              <a:t>, Jitka Švandová, Klára Slováčková</a:t>
            </a:r>
          </a:p>
        </p:txBody>
      </p:sp>
    </p:spTree>
    <p:extLst>
      <p:ext uri="{BB962C8B-B14F-4D97-AF65-F5344CB8AC3E}">
        <p14:creationId xmlns:p14="http://schemas.microsoft.com/office/powerpoint/2010/main" val="256239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CF8A8-F656-4051-9F03-28875AAD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C2996-C033-4E47-B21A-3AF8CC1DD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conventions are among the greatest events of American politics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delegations of individual states come to the conference hall with the name of the candidate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candidates compete in their own presidential campaign, this phase is shorter than the primary.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candidates need to secure national television publicity and usually have three television debates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 descr="Russian Hacking: GOP Bill Could Make U.S. Elections More Vulnerable |  Fortune">
            <a:extLst>
              <a:ext uri="{FF2B5EF4-FFF2-40B4-BE49-F238E27FC236}">
                <a16:creationId xmlns:a16="http://schemas.microsoft.com/office/drawing/2014/main" id="{9487B702-AF90-465D-AE94-542C6323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66" y="4194077"/>
            <a:ext cx="3579422" cy="235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0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1765C-2E8E-4E0C-8254-F27946E0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DA007-15C7-485B-9674-BF2E39861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elections are always held on the Tuesday following the first Monday in November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After counting the votes, it is the turn of the voters</a:t>
            </a:r>
          </a:p>
        </p:txBody>
      </p:sp>
    </p:spTree>
    <p:extLst>
      <p:ext uri="{BB962C8B-B14F-4D97-AF65-F5344CB8AC3E}">
        <p14:creationId xmlns:p14="http://schemas.microsoft.com/office/powerpoint/2010/main" val="231072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704CD-6C0C-4712-80A5-CE465467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09ABF-D806-4B2C-BC9F-C825D5C2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Electoral College has a total of 538 votes - the presidential candidate must obtain at least 270 (simple majority) of them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candidate who gets the most votes from the citizens is also getting all the votes of the electorate (except 2 states)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term of office lasts 4 years, president can be elected for a maximum of 2 terms</a:t>
            </a:r>
          </a:p>
          <a:p>
            <a:endParaRPr lang="cs-CZ" dirty="0"/>
          </a:p>
        </p:txBody>
      </p:sp>
      <p:pic>
        <p:nvPicPr>
          <p:cNvPr id="11266" name="Picture 2" descr="Election Results 2014: Here Are the Key Races That Are Still Too Close to  Project - ABC News">
            <a:extLst>
              <a:ext uri="{FF2B5EF4-FFF2-40B4-BE49-F238E27FC236}">
                <a16:creationId xmlns:a16="http://schemas.microsoft.com/office/drawing/2014/main" id="{AC5B7B60-B4A7-4C4F-959A-7ED5011D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3" y="4308654"/>
            <a:ext cx="3998449" cy="2239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1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12FBE-F70D-4C17-B80C-A16E2C01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Articles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constitution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E760A7-1DF5-4F3F-8BB5-68B755B9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●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embody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doctrine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powers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●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divided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Legislative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composed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bicameral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Executive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consisting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President and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subordinate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officials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0" lvl="2" indent="-2286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Judicial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consisting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Supreme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courts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6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C39FC-9B16-4EFF-AB75-1AD46241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Articles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constitution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28085-C439-450A-9740-739B1976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●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describes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obligations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relation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constitutional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●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sets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laid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thirteen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ratification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●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ten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amendments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known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Bill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5" name="Obrázek 4" descr="První strana originálu americké ústavy">
            <a:extLst>
              <a:ext uri="{FF2B5EF4-FFF2-40B4-BE49-F238E27FC236}">
                <a16:creationId xmlns:a16="http://schemas.microsoft.com/office/drawing/2014/main" id="{2F71CF79-90B1-4FF1-A273-388B2BC159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90" y="3826413"/>
            <a:ext cx="2302144" cy="2622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26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35F7E-3BD1-47AE-B51B-F6E41179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Flag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F568B-75A8-4657-877F-5FBCC9AED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flag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United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50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flag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flag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represent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United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/>
              </a:rPr>
              <a:t>There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/>
              </a:rPr>
              <a:t> are 13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/>
              </a:rPr>
              <a:t>stripes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/>
              </a:rPr>
              <a:t> –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/>
              </a:rPr>
              <a:t>stripes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/>
              </a:rPr>
              <a:t>represents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/>
              </a:rPr>
              <a:t>the</a:t>
            </a:r>
            <a:r>
              <a:rPr lang="cs-CZ" dirty="0">
                <a:ea typeface="Calibri" panose="020F0502020204030204" pitchFamily="34" charset="0"/>
                <a:cs typeface="Times New Roman"/>
              </a:rPr>
              <a:t> FIRST  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/>
              </a:rPr>
              <a:t>thirteen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/>
              </a:rPr>
              <a:t>British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cs-CZ">
                <a:ea typeface="Calibri" panose="020F0502020204030204" pitchFamily="34" charset="0"/>
                <a:cs typeface="Times New Roman"/>
              </a:rPr>
              <a:t>colonieS</a:t>
            </a:r>
            <a:endParaRPr lang="cs-CZ" sz="1800" dirty="0">
              <a:effectLst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colors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flag are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blue and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colors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meaning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flag i salso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Stripes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1D04F6-9FE9-4A35-9543-1924D822D2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46" y="927100"/>
            <a:ext cx="3083242" cy="16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6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D8618-B4CD-4C1F-B9BD-793D7B2A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US anthem-Star </a:t>
            </a:r>
            <a:r>
              <a:rPr lang="cs-CZ" dirty="0" err="1"/>
              <a:t>Spangled</a:t>
            </a:r>
            <a:r>
              <a:rPr lang="cs-CZ" dirty="0"/>
              <a:t> Banner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EE349-F300-41FD-BAD0-20925F5A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W</a:t>
            </a:r>
            <a:r>
              <a:rPr lang="en-GB" dirty="0" err="1"/>
              <a:t>ritten</a:t>
            </a:r>
            <a:r>
              <a:rPr lang="en-GB" dirty="0"/>
              <a:t> in 1814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Writer was an amateur poet Francis Scott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In profession, he was a lawyer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First name of anthem: The Defence of Fort McHenry (it was a poem)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Three days later: To Anacreon in Heaven (now it was made into a song)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/>
              <a:t>Whole</a:t>
            </a:r>
            <a:r>
              <a:rPr lang="cs-CZ" sz="1800" dirty="0"/>
              <a:t> </a:t>
            </a:r>
            <a:r>
              <a:rPr lang="cs-CZ" sz="1800" dirty="0" err="1"/>
              <a:t>current</a:t>
            </a:r>
            <a:r>
              <a:rPr lang="cs-CZ" sz="1800" dirty="0"/>
              <a:t> </a:t>
            </a:r>
            <a:r>
              <a:rPr lang="cs-CZ" sz="1800" dirty="0" err="1"/>
              <a:t>name</a:t>
            </a:r>
            <a:r>
              <a:rPr lang="cs-CZ" sz="1800" dirty="0"/>
              <a:t>: Star </a:t>
            </a:r>
            <a:r>
              <a:rPr lang="cs-CZ" sz="1800" dirty="0" err="1"/>
              <a:t>Spangled</a:t>
            </a:r>
            <a:r>
              <a:rPr lang="cs-CZ" sz="1800" dirty="0"/>
              <a:t> Banner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Usually is played only first verse</a:t>
            </a:r>
          </a:p>
        </p:txBody>
      </p:sp>
      <p:pic>
        <p:nvPicPr>
          <p:cNvPr id="5124" name="Picture 4" descr="Amazon.com: Wall Art Print Entitled US National Anthem - The Star-Spangled  Banner by Celestial Images | 17 x 16: Posters &amp; Prints">
            <a:extLst>
              <a:ext uri="{FF2B5EF4-FFF2-40B4-BE49-F238E27FC236}">
                <a16:creationId xmlns:a16="http://schemas.microsoft.com/office/drawing/2014/main" id="{827A2172-5D2A-4C03-84F9-6CD567E0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2" y="4082990"/>
            <a:ext cx="2554775" cy="235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0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56E3A-FB70-4E30-8673-F7584F10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Anthem-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cruel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19299-84B3-4E89-ADC9-B35C2763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Anthem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peace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But…</a:t>
            </a:r>
            <a:r>
              <a:rPr lang="cs-CZ" dirty="0" err="1"/>
              <a:t>Scott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 in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slaves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In </a:t>
            </a:r>
            <a:r>
              <a:rPr lang="cs-CZ" sz="1800" dirty="0" err="1"/>
              <a:t>fact</a:t>
            </a:r>
            <a:r>
              <a:rPr lang="cs-CZ" sz="1800" dirty="0"/>
              <a:t> he </a:t>
            </a:r>
            <a:r>
              <a:rPr lang="cs-CZ" sz="1800" dirty="0" err="1"/>
              <a:t>owns</a:t>
            </a:r>
            <a:r>
              <a:rPr lang="cs-CZ" sz="1800" dirty="0"/>
              <a:t> a </a:t>
            </a:r>
            <a:r>
              <a:rPr lang="cs-CZ" sz="1800" dirty="0" err="1"/>
              <a:t>few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them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So he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rejected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  BY US </a:t>
            </a:r>
            <a:r>
              <a:rPr lang="cs-CZ" sz="1800" dirty="0" err="1"/>
              <a:t>activists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cruelty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Woodrow</a:t>
            </a:r>
            <a:r>
              <a:rPr lang="cs-CZ" dirty="0"/>
              <a:t> Wilson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/>
              <a:t>Established</a:t>
            </a:r>
            <a:r>
              <a:rPr lang="cs-CZ" sz="1800" dirty="0"/>
              <a:t> </a:t>
            </a:r>
            <a:r>
              <a:rPr lang="cs-CZ" sz="1800" dirty="0" err="1"/>
              <a:t>first</a:t>
            </a:r>
            <a:r>
              <a:rPr lang="cs-CZ" sz="1800" dirty="0"/>
              <a:t> verse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an</a:t>
            </a:r>
            <a:r>
              <a:rPr lang="cs-CZ" sz="1800" dirty="0"/>
              <a:t> </a:t>
            </a:r>
            <a:r>
              <a:rPr lang="cs-CZ" sz="1800" dirty="0" err="1"/>
              <a:t>athem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146" name="Picture 2" descr="Francis Scott Key Evangelizes Muslims - Christian Heritage Fellowship, Inc.">
            <a:extLst>
              <a:ext uri="{FF2B5EF4-FFF2-40B4-BE49-F238E27FC236}">
                <a16:creationId xmlns:a16="http://schemas.microsoft.com/office/drawing/2014/main" id="{CEE3C8A6-42A9-423B-BE2B-31B22E9C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02" y="3269525"/>
            <a:ext cx="2740172" cy="274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5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4F063-27CA-430B-8B45-9CD4BACC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US president</a:t>
            </a:r>
            <a:br>
              <a:rPr lang="cs-CZ" dirty="0"/>
            </a:br>
            <a:r>
              <a:rPr lang="cs-CZ" dirty="0"/>
              <a:t>-George Washington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BD8FB-43CA-42AB-8551-FA10DDC17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Born in 1732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planter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in Virginia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he </a:t>
            </a:r>
            <a:r>
              <a:rPr lang="cs-CZ" dirty="0" err="1"/>
              <a:t>ended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as 15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boy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But he </a:t>
            </a:r>
            <a:r>
              <a:rPr lang="cs-CZ" sz="1800" dirty="0" err="1"/>
              <a:t>continues</a:t>
            </a:r>
            <a:r>
              <a:rPr lang="cs-CZ" sz="1800" dirty="0"/>
              <a:t> </a:t>
            </a:r>
            <a:r>
              <a:rPr lang="cs-CZ" sz="1800" dirty="0" err="1"/>
              <a:t>studying</a:t>
            </a:r>
            <a:r>
              <a:rPr lang="cs-CZ" sz="1800" dirty="0"/>
              <a:t> by </a:t>
            </a:r>
            <a:r>
              <a:rPr lang="cs-CZ" sz="1800" dirty="0" err="1"/>
              <a:t>himself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He </a:t>
            </a:r>
            <a:r>
              <a:rPr lang="cs-CZ" dirty="0" err="1"/>
              <a:t>inherit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a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farm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His step </a:t>
            </a:r>
            <a:r>
              <a:rPr lang="cs-CZ" sz="1800" dirty="0" err="1"/>
              <a:t>brothers</a:t>
            </a:r>
            <a:r>
              <a:rPr lang="cs-CZ" sz="1800" dirty="0"/>
              <a:t> </a:t>
            </a:r>
            <a:r>
              <a:rPr lang="cs-CZ" sz="1800" dirty="0" err="1"/>
              <a:t>get</a:t>
            </a:r>
            <a:r>
              <a:rPr lang="cs-CZ" sz="1800" dirty="0"/>
              <a:t> much more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heritage</a:t>
            </a:r>
            <a:endParaRPr lang="cs-CZ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19EB13C-0EEB-4343-897E-1ED5AF01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89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tyk - Sally Fairfax. Tajná láska George Washingtona">
            <a:extLst>
              <a:ext uri="{FF2B5EF4-FFF2-40B4-BE49-F238E27FC236}">
                <a16:creationId xmlns:a16="http://schemas.microsoft.com/office/drawing/2014/main" id="{BB40E1B0-6D86-4C44-82DB-8FBA123A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21" y="4223403"/>
            <a:ext cx="3101968" cy="232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eorge Washington Hemp Farm - Latest stories">
            <a:extLst>
              <a:ext uri="{FF2B5EF4-FFF2-40B4-BE49-F238E27FC236}">
                <a16:creationId xmlns:a16="http://schemas.microsoft.com/office/drawing/2014/main" id="{0480EB16-7011-4686-B5BF-A76CA4B6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50" y="4223403"/>
            <a:ext cx="3086060" cy="232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6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33E5-370A-4F86-9DA0-1A1D0412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US president</a:t>
            </a:r>
            <a:br>
              <a:rPr lang="cs-CZ" dirty="0"/>
            </a:br>
            <a:r>
              <a:rPr lang="cs-CZ" dirty="0"/>
              <a:t>-George Washington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ACB53-1D2E-40DF-9296-60ADFA30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gifted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mathematics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Land </a:t>
            </a:r>
            <a:r>
              <a:rPr lang="cs-CZ" sz="1800" dirty="0" err="1"/>
              <a:t>surveryor</a:t>
            </a:r>
            <a:r>
              <a:rPr lang="cs-CZ" sz="1800" dirty="0"/>
              <a:t> and </a:t>
            </a:r>
            <a:r>
              <a:rPr lang="cs-CZ" sz="1800" dirty="0" err="1"/>
              <a:t>guide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wild</a:t>
            </a:r>
            <a:r>
              <a:rPr lang="cs-CZ" sz="1800" dirty="0"/>
              <a:t> Virginia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He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gets</a:t>
            </a:r>
            <a:r>
              <a:rPr lang="cs-CZ" dirty="0"/>
              <a:t> </a:t>
            </a:r>
            <a:r>
              <a:rPr lang="cs-CZ" dirty="0" err="1"/>
              <a:t>once</a:t>
            </a:r>
            <a:r>
              <a:rPr lang="cs-CZ" dirty="0"/>
              <a:t> OUT 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/>
              <a:t>Into</a:t>
            </a:r>
            <a:r>
              <a:rPr lang="cs-CZ" sz="1800" dirty="0"/>
              <a:t> </a:t>
            </a:r>
            <a:r>
              <a:rPr lang="cs-CZ" sz="1800" dirty="0" err="1"/>
              <a:t>island</a:t>
            </a:r>
            <a:r>
              <a:rPr lang="cs-CZ" sz="1800" dirty="0"/>
              <a:t> Barbados </a:t>
            </a:r>
            <a:r>
              <a:rPr lang="cs-CZ" sz="1800" dirty="0" err="1"/>
              <a:t>because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his </a:t>
            </a:r>
            <a:r>
              <a:rPr lang="cs-CZ" sz="1800" dirty="0" err="1"/>
              <a:t>brother‘s</a:t>
            </a:r>
            <a:r>
              <a:rPr lang="cs-CZ" sz="1800" dirty="0"/>
              <a:t> </a:t>
            </a:r>
            <a:r>
              <a:rPr lang="cs-CZ" sz="1800" dirty="0" err="1"/>
              <a:t>illness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Married</a:t>
            </a:r>
            <a:r>
              <a:rPr lang="cs-CZ" dirty="0"/>
              <a:t> to a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widow</a:t>
            </a:r>
            <a:r>
              <a:rPr lang="cs-CZ" dirty="0"/>
              <a:t> Martha </a:t>
            </a:r>
            <a:r>
              <a:rPr lang="cs-CZ" dirty="0" err="1"/>
              <a:t>Custis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He </a:t>
            </a:r>
            <a:r>
              <a:rPr lang="cs-CZ" sz="1800" dirty="0" err="1"/>
              <a:t>never</a:t>
            </a:r>
            <a:r>
              <a:rPr lang="cs-CZ" sz="1800" dirty="0"/>
              <a:t> </a:t>
            </a:r>
            <a:r>
              <a:rPr lang="cs-CZ" sz="1800" dirty="0" err="1"/>
              <a:t>gets</a:t>
            </a:r>
            <a:r>
              <a:rPr lang="cs-CZ" sz="1800" dirty="0"/>
              <a:t> his </a:t>
            </a:r>
            <a:r>
              <a:rPr lang="cs-CZ" sz="1800" dirty="0" err="1"/>
              <a:t>own</a:t>
            </a:r>
            <a:r>
              <a:rPr lang="cs-CZ" sz="1800" dirty="0"/>
              <a:t> </a:t>
            </a:r>
            <a:r>
              <a:rPr lang="cs-CZ" sz="1800" dirty="0" err="1"/>
              <a:t>children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45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DB119-D0A1-4672-8706-FECA004C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C6F4-4CF2-42A7-8629-DDDDEB322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United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States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is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federal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constitutional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republic</a:t>
            </a:r>
            <a:endParaRPr lang="cs-CZ" sz="1800" dirty="0">
              <a:effectLst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head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state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is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President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United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States</a:t>
            </a:r>
            <a:endParaRPr lang="cs-CZ" sz="1800" dirty="0">
              <a:effectLst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Legislative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Power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is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in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two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chambers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Congress</a:t>
            </a:r>
            <a:endParaRPr lang="cs-CZ" sz="1800" dirty="0">
              <a:effectLst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Two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political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parties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–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Democratic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Party and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Republican</a:t>
            </a:r>
            <a:r>
              <a:rPr lang="cs-CZ" sz="1800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Party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Have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been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main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participants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in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American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politics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since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American</a:t>
            </a:r>
            <a:r>
              <a:rPr lang="cs-CZ" dirty="0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Civil </a:t>
            </a:r>
            <a:r>
              <a:rPr lang="cs-CZ" dirty="0" err="1"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War</a:t>
            </a:r>
            <a:endParaRPr lang="cs-CZ" dirty="0">
              <a:effectLst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40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157F8-E01C-481A-B7B8-DC7E3596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US president</a:t>
            </a:r>
            <a:br>
              <a:rPr lang="cs-CZ" dirty="0"/>
            </a:br>
            <a:r>
              <a:rPr lang="cs-CZ" dirty="0"/>
              <a:t>-George Washington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80057B-7FEF-45E2-9620-E1C3F780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Brave leader in </a:t>
            </a:r>
            <a:r>
              <a:rPr lang="cs-CZ" dirty="0" err="1"/>
              <a:t>Seven</a:t>
            </a:r>
            <a:r>
              <a:rPr lang="cs-CZ" dirty="0"/>
              <a:t> </a:t>
            </a:r>
            <a:r>
              <a:rPr lang="cs-CZ" dirty="0" err="1"/>
              <a:t>Year‘s</a:t>
            </a:r>
            <a:r>
              <a:rPr lang="cs-CZ" dirty="0"/>
              <a:t> </a:t>
            </a:r>
            <a:r>
              <a:rPr lang="cs-CZ" dirty="0" err="1"/>
              <a:t>war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He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only</a:t>
            </a:r>
            <a:r>
              <a:rPr lang="cs-CZ" sz="1800" dirty="0"/>
              <a:t> 21 </a:t>
            </a:r>
            <a:r>
              <a:rPr lang="cs-CZ" sz="1800" dirty="0" err="1"/>
              <a:t>years</a:t>
            </a:r>
            <a:r>
              <a:rPr lang="cs-CZ" sz="1800" dirty="0"/>
              <a:t> </a:t>
            </a:r>
            <a:r>
              <a:rPr lang="cs-CZ" sz="1800" dirty="0" err="1"/>
              <a:t>old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/>
              <a:t>After</a:t>
            </a:r>
            <a:r>
              <a:rPr lang="cs-CZ" sz="1800" dirty="0"/>
              <a:t> </a:t>
            </a:r>
            <a:r>
              <a:rPr lang="cs-CZ" sz="1800" dirty="0" err="1"/>
              <a:t>war</a:t>
            </a:r>
            <a:r>
              <a:rPr lang="cs-CZ" sz="1800" dirty="0"/>
              <a:t> he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declared</a:t>
            </a:r>
            <a:r>
              <a:rPr lang="cs-CZ" sz="1800" dirty="0"/>
              <a:t> as a </a:t>
            </a:r>
            <a:r>
              <a:rPr lang="cs-CZ" sz="1800" dirty="0" err="1"/>
              <a:t>hero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invited</a:t>
            </a:r>
            <a:r>
              <a:rPr lang="cs-CZ" dirty="0"/>
              <a:t> on </a:t>
            </a:r>
            <a:r>
              <a:rPr lang="cs-CZ" dirty="0" err="1"/>
              <a:t>Constitutional</a:t>
            </a:r>
            <a:r>
              <a:rPr lang="cs-CZ" dirty="0"/>
              <a:t>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Philadelphia in 1787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They </a:t>
            </a:r>
            <a:r>
              <a:rPr lang="cs-CZ" sz="1800" dirty="0" err="1"/>
              <a:t>wanted</a:t>
            </a:r>
            <a:r>
              <a:rPr lang="cs-CZ" sz="1800" dirty="0"/>
              <a:t> </a:t>
            </a:r>
            <a:r>
              <a:rPr lang="cs-CZ" sz="1800" dirty="0" err="1"/>
              <a:t>him</a:t>
            </a:r>
            <a:r>
              <a:rPr lang="cs-CZ" sz="1800" dirty="0"/>
              <a:t> to </a:t>
            </a:r>
            <a:r>
              <a:rPr lang="cs-CZ" sz="1800" dirty="0" err="1"/>
              <a:t>be</a:t>
            </a:r>
            <a:r>
              <a:rPr lang="cs-CZ" sz="1800" dirty="0"/>
              <a:t> a </a:t>
            </a:r>
            <a:r>
              <a:rPr lang="cs-CZ" sz="1800" dirty="0" err="1"/>
              <a:t>first</a:t>
            </a:r>
            <a:r>
              <a:rPr lang="cs-CZ" sz="1800" dirty="0"/>
              <a:t> president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He </a:t>
            </a:r>
            <a:r>
              <a:rPr lang="cs-CZ" sz="1800" dirty="0" err="1"/>
              <a:t>refused</a:t>
            </a:r>
            <a:r>
              <a:rPr lang="cs-CZ" sz="1800" dirty="0"/>
              <a:t>, he </a:t>
            </a:r>
            <a:r>
              <a:rPr lang="cs-CZ" sz="1800" dirty="0" err="1"/>
              <a:t>wanted</a:t>
            </a:r>
            <a:r>
              <a:rPr lang="cs-CZ" sz="1800" dirty="0"/>
              <a:t> to </a:t>
            </a:r>
            <a:r>
              <a:rPr lang="cs-CZ" sz="1800" dirty="0" err="1"/>
              <a:t>be</a:t>
            </a:r>
            <a:r>
              <a:rPr lang="cs-CZ" sz="1800" dirty="0"/>
              <a:t> a </a:t>
            </a:r>
            <a:r>
              <a:rPr lang="cs-CZ" sz="1800" dirty="0" err="1"/>
              <a:t>farmer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Public </a:t>
            </a:r>
            <a:r>
              <a:rPr lang="cs-CZ" sz="1800" dirty="0" err="1"/>
              <a:t>wants</a:t>
            </a:r>
            <a:r>
              <a:rPr lang="cs-CZ" sz="1800" dirty="0"/>
              <a:t> </a:t>
            </a:r>
            <a:r>
              <a:rPr lang="cs-CZ" sz="1800" dirty="0" err="1"/>
              <a:t>him</a:t>
            </a:r>
            <a:r>
              <a:rPr lang="cs-CZ" sz="1800" dirty="0"/>
              <a:t> </a:t>
            </a:r>
            <a:r>
              <a:rPr lang="cs-CZ" sz="1800" dirty="0" err="1"/>
              <a:t>too</a:t>
            </a:r>
            <a:r>
              <a:rPr lang="cs-CZ" sz="1800" dirty="0"/>
              <a:t>, so he </a:t>
            </a:r>
            <a:r>
              <a:rPr lang="cs-CZ" sz="1800" dirty="0" err="1"/>
              <a:t>chanded</a:t>
            </a:r>
            <a:r>
              <a:rPr lang="cs-CZ" sz="1800" dirty="0"/>
              <a:t> his </a:t>
            </a:r>
            <a:r>
              <a:rPr lang="cs-CZ" sz="1800" dirty="0" err="1"/>
              <a:t>opinion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170" name="Picture 2" descr="GEORGE WASHINGTON: THE LESSONS OF FAILURE (GREAT CAPTAINS) - US Army War  College War Room">
            <a:extLst>
              <a:ext uri="{FF2B5EF4-FFF2-40B4-BE49-F238E27FC236}">
                <a16:creationId xmlns:a16="http://schemas.microsoft.com/office/drawing/2014/main" id="{4586A4D7-B1D1-490E-8123-10EB8941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983" y="803357"/>
            <a:ext cx="3188749" cy="2431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4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F4EBA-0E7C-4ECE-9F76-42DCFC41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US president</a:t>
            </a:r>
            <a:br>
              <a:rPr lang="cs-CZ" dirty="0"/>
            </a:br>
            <a:r>
              <a:rPr lang="cs-CZ" dirty="0"/>
              <a:t>-George Washington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63945F-B671-43DC-9546-A8F3DC038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He </a:t>
            </a:r>
            <a:r>
              <a:rPr lang="cs-CZ" dirty="0" err="1"/>
              <a:t>became</a:t>
            </a:r>
            <a:r>
              <a:rPr lang="cs-CZ" dirty="0"/>
              <a:t> president in 1789 (57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/>
              <a:t>Only</a:t>
            </a:r>
            <a:r>
              <a:rPr lang="cs-CZ" sz="1800" dirty="0"/>
              <a:t> 11 </a:t>
            </a:r>
            <a:r>
              <a:rPr lang="cs-CZ" sz="1800" dirty="0" err="1"/>
              <a:t>states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After</a:t>
            </a:r>
            <a:r>
              <a:rPr lang="cs-CZ" dirty="0"/>
              <a:t> his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he </a:t>
            </a:r>
            <a:r>
              <a:rPr lang="cs-CZ" dirty="0" err="1"/>
              <a:t>came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to a </a:t>
            </a:r>
            <a:r>
              <a:rPr lang="cs-CZ" dirty="0" err="1"/>
              <a:t>farm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Died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throat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in 1799 (67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/>
              <a:t>Buried</a:t>
            </a:r>
            <a:r>
              <a:rPr lang="cs-CZ" sz="1800" dirty="0"/>
              <a:t> on his </a:t>
            </a:r>
            <a:r>
              <a:rPr lang="cs-CZ" sz="1800" dirty="0" err="1"/>
              <a:t>farm</a:t>
            </a:r>
            <a:endParaRPr lang="cs-CZ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err="1"/>
              <a:t>Farm</a:t>
            </a:r>
            <a:r>
              <a:rPr lang="cs-CZ" sz="1800" dirty="0"/>
              <a:t> in Mount </a:t>
            </a:r>
            <a:r>
              <a:rPr lang="cs-CZ" sz="1800" dirty="0" err="1"/>
              <a:t>Vernon</a:t>
            </a:r>
            <a:r>
              <a:rPr lang="cs-CZ" sz="1800" dirty="0"/>
              <a:t>= </a:t>
            </a:r>
            <a:r>
              <a:rPr lang="cs-CZ" sz="1800" dirty="0" err="1"/>
              <a:t>national</a:t>
            </a:r>
            <a:r>
              <a:rPr lang="cs-CZ" sz="1800" dirty="0"/>
              <a:t> monument by </a:t>
            </a:r>
            <a:r>
              <a:rPr lang="cs-CZ" sz="1800" dirty="0" err="1"/>
              <a:t>year</a:t>
            </a:r>
            <a:r>
              <a:rPr lang="cs-CZ" sz="1800" dirty="0"/>
              <a:t> 1960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as „</a:t>
            </a:r>
            <a:r>
              <a:rPr lang="cs-CZ" dirty="0" err="1"/>
              <a:t>father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His </a:t>
            </a:r>
            <a:r>
              <a:rPr lang="cs-CZ" dirty="0" err="1"/>
              <a:t>portrait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on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dollar</a:t>
            </a:r>
            <a:r>
              <a:rPr lang="cs-CZ" dirty="0"/>
              <a:t> bank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194" name="Picture 2" descr="The Papers of George Washington">
            <a:extLst>
              <a:ext uri="{FF2B5EF4-FFF2-40B4-BE49-F238E27FC236}">
                <a16:creationId xmlns:a16="http://schemas.microsoft.com/office/drawing/2014/main" id="{6CCD1026-80F3-4123-B20E-C8C11001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74" y="641736"/>
            <a:ext cx="2290934" cy="338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United States one-dollar bill - Wikipedia">
            <a:extLst>
              <a:ext uri="{FF2B5EF4-FFF2-40B4-BE49-F238E27FC236}">
                <a16:creationId xmlns:a16="http://schemas.microsoft.com/office/drawing/2014/main" id="{2AAF25D0-00AB-4516-9834-8D39B2EB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52" y="4720121"/>
            <a:ext cx="4053256" cy="17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3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Nahoře: pohled na severní stranu Bílého domu Dole: Pohled na jižní stranu">
            <a:extLst>
              <a:ext uri="{FF2B5EF4-FFF2-40B4-BE49-F238E27FC236}">
                <a16:creationId xmlns:a16="http://schemas.microsoft.com/office/drawing/2014/main" id="{7A440B3F-AB6F-43FE-A21D-3920E235F7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94" y="3423927"/>
            <a:ext cx="3390986" cy="294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5836A7-66E6-45A1-BEF5-FC058C87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house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92730-1889-4912-AFEC-203E7DF31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official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residence and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workplace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president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</a:t>
            </a:r>
          </a:p>
          <a:p>
            <a:pPr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president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 and his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residence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 president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located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washington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D.C.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Picture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Up: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North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Down: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South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About The White House | The White House">
            <a:extLst>
              <a:ext uri="{FF2B5EF4-FFF2-40B4-BE49-F238E27FC236}">
                <a16:creationId xmlns:a16="http://schemas.microsoft.com/office/drawing/2014/main" id="{B5D3A4C8-C394-4516-8512-FA3396C12F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01625"/>
            <a:ext cx="4308231" cy="171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985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FAF90-3868-4C61-AE4E-1106DBC4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house</a:t>
            </a:r>
            <a:br>
              <a:rPr lang="cs-CZ" dirty="0"/>
            </a:br>
            <a:r>
              <a:rPr lang="cs-CZ" dirty="0"/>
              <a:t>-</a:t>
            </a:r>
            <a:r>
              <a:rPr lang="cs-CZ" dirty="0" err="1"/>
              <a:t>history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5FC68-78E5-45D8-BBB2-1F18CD857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took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place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1792–1801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prezident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John Adams (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second prezident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US)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1812,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British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set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President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’s House in 1814 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President Theodore Roosevelt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officially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House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1901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wife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-President J.F. Kennedy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museum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collection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presidential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portraits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886E22-1E3B-4D6C-86E1-729322DC7B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2" y="466341"/>
            <a:ext cx="3289300" cy="189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60B78A-3347-4FC3-87CE-F41939E0DB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558" y="4763526"/>
            <a:ext cx="2139950" cy="186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The Presidency: White House History &amp; Design - YouTube">
            <a:extLst>
              <a:ext uri="{FF2B5EF4-FFF2-40B4-BE49-F238E27FC236}">
                <a16:creationId xmlns:a16="http://schemas.microsoft.com/office/drawing/2014/main" id="{822367A2-2C7A-455D-8B8B-5E34E25366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09" y="5162843"/>
            <a:ext cx="2139949" cy="130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93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E9AF2-647E-4017-95C1-7B44546C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house</a:t>
            </a:r>
            <a:br>
              <a:rPr lang="cs-CZ" dirty="0"/>
            </a:br>
            <a:r>
              <a:rPr lang="cs-CZ" dirty="0"/>
              <a:t>-</a:t>
            </a:r>
            <a:r>
              <a:rPr lang="cs-CZ" dirty="0" err="1"/>
              <a:t>now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D8C11-E797-466F-919D-C9F055A0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January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2017,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45th US President Donald Trump has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lived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modern-day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House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Executive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Residence</a:t>
            </a:r>
          </a:p>
          <a:p>
            <a:pPr lvl="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West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East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Wing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Eisenhower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Executive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Office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houses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offices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president's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vice president)</a:t>
            </a:r>
          </a:p>
          <a:p>
            <a:pPr lvl="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Blair House (a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guest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residence)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26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FDBFD-E895-46F8-87A8-B3A051B7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house</a:t>
            </a:r>
            <a:br>
              <a:rPr lang="cs-CZ" dirty="0"/>
            </a:br>
            <a:r>
              <a:rPr lang="cs-CZ" dirty="0"/>
              <a:t>-</a:t>
            </a:r>
            <a:r>
              <a:rPr lang="cs-CZ" dirty="0" err="1"/>
              <a:t>now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D67358-4037-4675-852C-37CC6AE45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house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convers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area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5,100 m</a:t>
            </a:r>
            <a:r>
              <a:rPr lang="cs-CZ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a plot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hectares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132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rooms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35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bathrooms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6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Residence.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412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doors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147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28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fireplaces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8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staircases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3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elevators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6B3D45-F146-4B3D-8BEC-342FFC3280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38" y="3773196"/>
            <a:ext cx="4462353" cy="246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4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E6974-2349-4734-8619-E8102CF4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house</a:t>
            </a:r>
            <a:br>
              <a:rPr lang="cs-CZ" dirty="0"/>
            </a:br>
            <a:r>
              <a:rPr lang="cs-CZ" dirty="0"/>
              <a:t>-</a:t>
            </a:r>
            <a:r>
              <a:rPr lang="cs-CZ" dirty="0" err="1"/>
              <a:t>now</a:t>
            </a:r>
            <a:endParaRPr lang="cs-CZ" dirty="0"/>
          </a:p>
        </p:txBody>
      </p:sp>
      <p:pic>
        <p:nvPicPr>
          <p:cNvPr id="5" name="Obrázek 4" descr="Second Floor - White House Museum">
            <a:extLst>
              <a:ext uri="{FF2B5EF4-FFF2-40B4-BE49-F238E27FC236}">
                <a16:creationId xmlns:a16="http://schemas.microsoft.com/office/drawing/2014/main" id="{F5A4E840-4E47-4F78-813C-741437C46F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42" y="1069145"/>
            <a:ext cx="5678658" cy="356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obsah 6" descr="Trump Spending $1.75 Million on Presidential Furniture, Redecorations">
            <a:extLst>
              <a:ext uri="{FF2B5EF4-FFF2-40B4-BE49-F238E27FC236}">
                <a16:creationId xmlns:a16="http://schemas.microsoft.com/office/drawing/2014/main" id="{B1510C08-9980-4FE0-8F45-D56E69894E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04" y="3772864"/>
            <a:ext cx="5060414" cy="293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2610E4F-6F42-400E-A3D2-578B8F6F446D}"/>
              </a:ext>
            </a:extLst>
          </p:cNvPr>
          <p:cNvSpPr txBox="1"/>
          <p:nvPr/>
        </p:nvSpPr>
        <p:spPr>
          <a:xfrm>
            <a:off x="2764022" y="3461756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president‘s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place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40F5E89-7D27-4104-B3C4-454CA79D14AE}"/>
              </a:ext>
            </a:extLst>
          </p:cNvPr>
          <p:cNvSpPr txBox="1"/>
          <p:nvPr/>
        </p:nvSpPr>
        <p:spPr>
          <a:xfrm>
            <a:off x="8553156" y="4563402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map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house</a:t>
            </a:r>
          </a:p>
        </p:txBody>
      </p:sp>
    </p:spTree>
    <p:extLst>
      <p:ext uri="{BB962C8B-B14F-4D97-AF65-F5344CB8AC3E}">
        <p14:creationId xmlns:p14="http://schemas.microsoft.com/office/powerpoint/2010/main" val="86406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budova, hora, město&#10;&#10;Popis byl vytvořen automaticky">
            <a:extLst>
              <a:ext uri="{FF2B5EF4-FFF2-40B4-BE49-F238E27FC236}">
                <a16:creationId xmlns:a16="http://schemas.microsoft.com/office/drawing/2014/main" id="{E87588A7-667F-43AC-AFE4-B817A4ABA0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76" y="4200379"/>
            <a:ext cx="2790336" cy="264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AC53B46-28E9-43D1-93CB-97BE9E1E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-Washington D.C.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CCA11-F33E-4E12-B852-9A16EE80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264" y="1540189"/>
            <a:ext cx="8915400" cy="3777622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Washington D. C. =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formally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District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Columbia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Named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George Washington (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president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United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Potomac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River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visited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cities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United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20 milion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visitors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Crime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washington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D. C.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concentrated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areas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poverty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drugs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Washington D. C.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center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(Washington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Opera, Washington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Ballet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79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4F837-1D2F-4211-8B57-4E58043D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Elections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3D546A-43AD-467F-9785-6A4735F5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election take place in 4 steps: </a:t>
            </a:r>
            <a:endParaRPr lang="cs-CZ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effectLst/>
              </a:rPr>
              <a:t>Primary</a:t>
            </a:r>
            <a:endParaRPr lang="cs-CZ" sz="18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effectLst/>
              </a:rPr>
              <a:t>Conventions</a:t>
            </a:r>
            <a:endParaRPr lang="cs-CZ" sz="18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effectLst/>
              </a:rPr>
              <a:t>Campaign</a:t>
            </a:r>
            <a:endParaRPr lang="cs-CZ" sz="18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E</a:t>
            </a:r>
            <a:r>
              <a:rPr lang="en-US" sz="1800" dirty="0">
                <a:effectLst/>
              </a:rPr>
              <a:t>lection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primary elections begin in January - supporters of a political party choose a favorite from several candidates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Democratic and Republican parties have their own rules</a:t>
            </a:r>
          </a:p>
          <a:p>
            <a:endParaRPr lang="cs-CZ" dirty="0"/>
          </a:p>
        </p:txBody>
      </p:sp>
      <p:pic>
        <p:nvPicPr>
          <p:cNvPr id="9218" name="Picture 2" descr="U.S. Elections | Infoplease">
            <a:extLst>
              <a:ext uri="{FF2B5EF4-FFF2-40B4-BE49-F238E27FC236}">
                <a16:creationId xmlns:a16="http://schemas.microsoft.com/office/drawing/2014/main" id="{DABD76A0-EC09-4518-B559-0A5251BA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84" y="1907714"/>
            <a:ext cx="4229394" cy="211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5136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81f81f4-f224-43e3-a1fd-c99653ac92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38A9746119F44A8B531638645BB036" ma:contentTypeVersion="3" ma:contentTypeDescription="Vytvoří nový dokument" ma:contentTypeScope="" ma:versionID="1be9e6ce67119b2b74ee9e7a16ad8f25">
  <xsd:schema xmlns:xsd="http://www.w3.org/2001/XMLSchema" xmlns:xs="http://www.w3.org/2001/XMLSchema" xmlns:p="http://schemas.microsoft.com/office/2006/metadata/properties" xmlns:ns2="281f81f4-f224-43e3-a1fd-c99653ac9278" targetNamespace="http://schemas.microsoft.com/office/2006/metadata/properties" ma:root="true" ma:fieldsID="36d4874c993577b53331732c295a9111" ns2:_="">
    <xsd:import namespace="281f81f4-f224-43e3-a1fd-c99653ac927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f81f4-f224-43e3-a1fd-c99653ac927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B8372D-6D3E-4727-9198-F136988BC2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B80A5E-DC51-4F7C-B92A-D3B6A4BCC8BE}">
  <ds:schemaRefs>
    <ds:schemaRef ds:uri="http://schemas.microsoft.com/office/2006/metadata/properties"/>
    <ds:schemaRef ds:uri="http://schemas.microsoft.com/office/infopath/2007/PartnerControls"/>
    <ds:schemaRef ds:uri="281f81f4-f224-43e3-a1fd-c99653ac9278"/>
  </ds:schemaRefs>
</ds:datastoreItem>
</file>

<file path=customXml/itemProps3.xml><?xml version="1.0" encoding="utf-8"?>
<ds:datastoreItem xmlns:ds="http://schemas.openxmlformats.org/officeDocument/2006/customXml" ds:itemID="{E1D8DD5D-509C-4B5B-84E4-75392EB132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1f81f4-f224-43e3-a1fd-c99653ac9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2060</TotalTime>
  <Words>1149</Words>
  <Application>Microsoft Office PowerPoint</Application>
  <PresentationFormat>Širokoúhlá obrazovka</PresentationFormat>
  <Paragraphs>126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Symbol</vt:lpstr>
      <vt:lpstr>Wingdings</vt:lpstr>
      <vt:lpstr>Wingdings 3</vt:lpstr>
      <vt:lpstr>Stébla</vt:lpstr>
      <vt:lpstr>Politics of the US and basic facts</vt:lpstr>
      <vt:lpstr>Political system</vt:lpstr>
      <vt:lpstr>The White house</vt:lpstr>
      <vt:lpstr>The White house -history</vt:lpstr>
      <vt:lpstr>The White house -now</vt:lpstr>
      <vt:lpstr>The White house -now</vt:lpstr>
      <vt:lpstr>The White house -now</vt:lpstr>
      <vt:lpstr>The capital-Washington D.C.</vt:lpstr>
      <vt:lpstr>Elections </vt:lpstr>
      <vt:lpstr>Elections</vt:lpstr>
      <vt:lpstr>Elections</vt:lpstr>
      <vt:lpstr>Elections</vt:lpstr>
      <vt:lpstr>Articles of the constitution</vt:lpstr>
      <vt:lpstr>Articles of the constitution</vt:lpstr>
      <vt:lpstr>Flag</vt:lpstr>
      <vt:lpstr>The US anthem-Star Spangled Banner</vt:lpstr>
      <vt:lpstr>The Anthem-it is cruel?</vt:lpstr>
      <vt:lpstr>The first US president -George Washington</vt:lpstr>
      <vt:lpstr>The first US president -George Washington</vt:lpstr>
      <vt:lpstr>The first US president -George Washington</vt:lpstr>
      <vt:lpstr>The first US president -George Washington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of the US and basic facts</dc:title>
  <dc:creator>Renáta Švandová</dc:creator>
  <cp:lastModifiedBy>Prudíková Soňa</cp:lastModifiedBy>
  <cp:revision>103</cp:revision>
  <dcterms:created xsi:type="dcterms:W3CDTF">2020-10-17T07:37:54Z</dcterms:created>
  <dcterms:modified xsi:type="dcterms:W3CDTF">2020-10-19T08:23:40Z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0x010100BD38A9746119F44A8B531638645BB036</vt:lpwstr>
  </property>
</Properties>
</file>